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80" r:id="rId4"/>
    <p:sldId id="260" r:id="rId5"/>
    <p:sldId id="265" r:id="rId6"/>
    <p:sldId id="279" r:id="rId7"/>
    <p:sldId id="282" r:id="rId8"/>
    <p:sldId id="269" r:id="rId9"/>
    <p:sldId id="270" r:id="rId10"/>
    <p:sldId id="261" r:id="rId11"/>
    <p:sldId id="281" r:id="rId12"/>
    <p:sldId id="266" r:id="rId13"/>
    <p:sldId id="268" r:id="rId14"/>
    <p:sldId id="271" r:id="rId15"/>
    <p:sldId id="273" r:id="rId16"/>
    <p:sldId id="274" r:id="rId17"/>
    <p:sldId id="283" r:id="rId18"/>
    <p:sldId id="284" r:id="rId19"/>
    <p:sldId id="275" r:id="rId20"/>
    <p:sldId id="276" r:id="rId21"/>
    <p:sldId id="277"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477" autoAdjust="0"/>
  </p:normalViewPr>
  <p:slideViewPr>
    <p:cSldViewPr snapToGrid="0">
      <p:cViewPr varScale="1">
        <p:scale>
          <a:sx n="71" d="100"/>
          <a:sy n="71" d="100"/>
        </p:scale>
        <p:origin x="12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B4110F-17B5-49BA-A180-F3A9C38F91A8}" type="datetimeFigureOut">
              <a:rPr lang="en-US" smtClean="0"/>
              <a:t>8/30/2024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BEC1A4-80F6-476A-8312-4339FD76D66C}" type="slidenum">
              <a:rPr lang="en-US" smtClean="0"/>
              <a:t>‹#›</a:t>
            </a:fld>
            <a:endParaRPr lang="en-US"/>
          </a:p>
        </p:txBody>
      </p:sp>
    </p:spTree>
    <p:extLst>
      <p:ext uri="{BB962C8B-B14F-4D97-AF65-F5344CB8AC3E}">
        <p14:creationId xmlns:p14="http://schemas.microsoft.com/office/powerpoint/2010/main" val="2896500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1</a:t>
            </a:fld>
            <a:endParaRPr lang="en-US"/>
          </a:p>
        </p:txBody>
      </p:sp>
    </p:spTree>
    <p:extLst>
      <p:ext uri="{BB962C8B-B14F-4D97-AF65-F5344CB8AC3E}">
        <p14:creationId xmlns:p14="http://schemas.microsoft.com/office/powerpoint/2010/main" val="24486557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example, on the Top View we see </a:t>
            </a:r>
            <a:r>
              <a:rPr lang="en-US" b="1" dirty="0"/>
              <a:t>center marks </a:t>
            </a:r>
            <a:r>
              <a:rPr lang="en-US" dirty="0"/>
              <a:t>for the center of the holes and </a:t>
            </a:r>
            <a:r>
              <a:rPr lang="en-US" b="1" dirty="0"/>
              <a:t>hidden lines</a:t>
            </a:r>
            <a:r>
              <a:rPr lang="en-US" dirty="0"/>
              <a:t>, indicating the edges of the piece on the bottom. On the Front View, </a:t>
            </a:r>
            <a:r>
              <a:rPr lang="en-US" b="1" dirty="0"/>
              <a:t>hidden lines </a:t>
            </a:r>
            <a:r>
              <a:rPr lang="en-US" dirty="0"/>
              <a:t>indicate where the holes are.</a:t>
            </a:r>
          </a:p>
        </p:txBody>
      </p:sp>
      <p:sp>
        <p:nvSpPr>
          <p:cNvPr id="4" name="Slide Number Placeholder 3"/>
          <p:cNvSpPr>
            <a:spLocks noGrp="1"/>
          </p:cNvSpPr>
          <p:nvPr>
            <p:ph type="sldNum" sz="quarter" idx="5"/>
          </p:nvPr>
        </p:nvSpPr>
        <p:spPr/>
        <p:txBody>
          <a:bodyPr/>
          <a:lstStyle/>
          <a:p>
            <a:fld id="{30BEC1A4-80F6-476A-8312-4339FD76D66C}" type="slidenum">
              <a:rPr lang="en-US" smtClean="0"/>
              <a:t>10</a:t>
            </a:fld>
            <a:endParaRPr lang="en-US"/>
          </a:p>
        </p:txBody>
      </p:sp>
    </p:spTree>
    <p:extLst>
      <p:ext uri="{BB962C8B-B14F-4D97-AF65-F5344CB8AC3E}">
        <p14:creationId xmlns:p14="http://schemas.microsoft.com/office/powerpoint/2010/main" val="1241282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example, on the Top View we see </a:t>
            </a:r>
            <a:r>
              <a:rPr lang="en-US" b="1" dirty="0"/>
              <a:t>center marks </a:t>
            </a:r>
            <a:r>
              <a:rPr lang="en-US" dirty="0"/>
              <a:t>for the center of the holes and </a:t>
            </a:r>
            <a:r>
              <a:rPr lang="en-US" b="1" dirty="0"/>
              <a:t>hidden lines</a:t>
            </a:r>
            <a:r>
              <a:rPr lang="en-US" dirty="0"/>
              <a:t>, indicating the edges of the piece on the bottom. On the Front View, </a:t>
            </a:r>
            <a:r>
              <a:rPr lang="en-US" b="1" dirty="0"/>
              <a:t>hidden lines </a:t>
            </a:r>
            <a:r>
              <a:rPr lang="en-US" dirty="0"/>
              <a:t>indicate where the holes are.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Construction/Projection lines </a:t>
            </a:r>
            <a:r>
              <a:rPr lang="en-US" dirty="0"/>
              <a:t>are used to align (project) edges from one view to the next – edges of overall part width, edges of holes (hidden lines in Front View), edges of where side tab meets curved portion of part (creates a new edge on the top view which helps us understand the part is curved)</a:t>
            </a:r>
          </a:p>
        </p:txBody>
      </p:sp>
      <p:sp>
        <p:nvSpPr>
          <p:cNvPr id="4" name="Slide Number Placeholder 3"/>
          <p:cNvSpPr>
            <a:spLocks noGrp="1"/>
          </p:cNvSpPr>
          <p:nvPr>
            <p:ph type="sldNum" sz="quarter" idx="5"/>
          </p:nvPr>
        </p:nvSpPr>
        <p:spPr/>
        <p:txBody>
          <a:bodyPr/>
          <a:lstStyle/>
          <a:p>
            <a:fld id="{30BEC1A4-80F6-476A-8312-4339FD76D66C}" type="slidenum">
              <a:rPr lang="en-US" smtClean="0"/>
              <a:t>11</a:t>
            </a:fld>
            <a:endParaRPr lang="en-US"/>
          </a:p>
        </p:txBody>
      </p:sp>
    </p:spTree>
    <p:extLst>
      <p:ext uri="{BB962C8B-B14F-4D97-AF65-F5344CB8AC3E}">
        <p14:creationId xmlns:p14="http://schemas.microsoft.com/office/powerpoint/2010/main" val="40787542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example, on the Top View we see </a:t>
            </a:r>
            <a:r>
              <a:rPr lang="en-US" b="1" dirty="0"/>
              <a:t>center marks </a:t>
            </a:r>
            <a:r>
              <a:rPr lang="en-US" dirty="0"/>
              <a:t>for the center of the holes and </a:t>
            </a:r>
            <a:r>
              <a:rPr lang="en-US" b="1" dirty="0"/>
              <a:t>hidden lines</a:t>
            </a:r>
            <a:r>
              <a:rPr lang="en-US" dirty="0"/>
              <a:t>, indicating the edges of the piece on the bottom. On the Side View, </a:t>
            </a:r>
            <a:r>
              <a:rPr lang="en-US" b="1" dirty="0"/>
              <a:t>hidden lines </a:t>
            </a:r>
            <a:r>
              <a:rPr lang="en-US" dirty="0"/>
              <a:t>indicate where the holes are.</a:t>
            </a:r>
          </a:p>
        </p:txBody>
      </p:sp>
      <p:sp>
        <p:nvSpPr>
          <p:cNvPr id="4" name="Slide Number Placeholder 3"/>
          <p:cNvSpPr>
            <a:spLocks noGrp="1"/>
          </p:cNvSpPr>
          <p:nvPr>
            <p:ph type="sldNum" sz="quarter" idx="5"/>
          </p:nvPr>
        </p:nvSpPr>
        <p:spPr/>
        <p:txBody>
          <a:bodyPr/>
          <a:lstStyle/>
          <a:p>
            <a:fld id="{30BEC1A4-80F6-476A-8312-4339FD76D66C}" type="slidenum">
              <a:rPr lang="en-US" smtClean="0"/>
              <a:t>12</a:t>
            </a:fld>
            <a:endParaRPr lang="en-US"/>
          </a:p>
        </p:txBody>
      </p:sp>
    </p:spTree>
    <p:extLst>
      <p:ext uri="{BB962C8B-B14F-4D97-AF65-F5344CB8AC3E}">
        <p14:creationId xmlns:p14="http://schemas.microsoft.com/office/powerpoint/2010/main" val="4515140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13</a:t>
            </a:fld>
            <a:endParaRPr lang="en-US"/>
          </a:p>
        </p:txBody>
      </p:sp>
    </p:spTree>
    <p:extLst>
      <p:ext uri="{BB962C8B-B14F-4D97-AF65-F5344CB8AC3E}">
        <p14:creationId xmlns:p14="http://schemas.microsoft.com/office/powerpoint/2010/main" val="2451869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14</a:t>
            </a:fld>
            <a:endParaRPr lang="en-US"/>
          </a:p>
        </p:txBody>
      </p:sp>
    </p:spTree>
    <p:extLst>
      <p:ext uri="{BB962C8B-B14F-4D97-AF65-F5344CB8AC3E}">
        <p14:creationId xmlns:p14="http://schemas.microsoft.com/office/powerpoint/2010/main" val="24082844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15</a:t>
            </a:fld>
            <a:endParaRPr lang="en-US"/>
          </a:p>
        </p:txBody>
      </p:sp>
    </p:spTree>
    <p:extLst>
      <p:ext uri="{BB962C8B-B14F-4D97-AF65-F5344CB8AC3E}">
        <p14:creationId xmlns:p14="http://schemas.microsoft.com/office/powerpoint/2010/main" val="2975192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16</a:t>
            </a:fld>
            <a:endParaRPr lang="en-US"/>
          </a:p>
        </p:txBody>
      </p:sp>
    </p:spTree>
    <p:extLst>
      <p:ext uri="{BB962C8B-B14F-4D97-AF65-F5344CB8AC3E}">
        <p14:creationId xmlns:p14="http://schemas.microsoft.com/office/powerpoint/2010/main" val="2494104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17</a:t>
            </a:fld>
            <a:endParaRPr lang="en-US"/>
          </a:p>
        </p:txBody>
      </p:sp>
    </p:spTree>
    <p:extLst>
      <p:ext uri="{BB962C8B-B14F-4D97-AF65-F5344CB8AC3E}">
        <p14:creationId xmlns:p14="http://schemas.microsoft.com/office/powerpoint/2010/main" val="21099348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18</a:t>
            </a:fld>
            <a:endParaRPr lang="en-US"/>
          </a:p>
        </p:txBody>
      </p:sp>
    </p:spTree>
    <p:extLst>
      <p:ext uri="{BB962C8B-B14F-4D97-AF65-F5344CB8AC3E}">
        <p14:creationId xmlns:p14="http://schemas.microsoft.com/office/powerpoint/2010/main" val="686477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19</a:t>
            </a:fld>
            <a:endParaRPr lang="en-US"/>
          </a:p>
        </p:txBody>
      </p:sp>
    </p:spTree>
    <p:extLst>
      <p:ext uri="{BB962C8B-B14F-4D97-AF65-F5344CB8AC3E}">
        <p14:creationId xmlns:p14="http://schemas.microsoft.com/office/powerpoint/2010/main" val="2923939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a:t>
            </a:r>
          </a:p>
          <a:p>
            <a:r>
              <a:rPr lang="en-US" dirty="0"/>
              <a:t>If everything were the same line type it would be hard to convey elements at different heights or elements below are behind objects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Different line types are used to indicate upper cabinetry, elements to be demolished in a remodel, or hidden edges, like holes or openings, when designing parts. Can also indicate centerlines of openings, property lines on site plans, buried elements like gas, plumbing and electric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Construction lines/Projection lines are typically sketched very lightly to be erased later, or in AutoCAD they are drawn with a different color to avoid being confused with an actual edge of an object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many different line types but these are few of the more commonly used</a:t>
            </a:r>
          </a:p>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2</a:t>
            </a:fld>
            <a:endParaRPr lang="en-US"/>
          </a:p>
        </p:txBody>
      </p:sp>
    </p:spTree>
    <p:extLst>
      <p:ext uri="{BB962C8B-B14F-4D97-AF65-F5344CB8AC3E}">
        <p14:creationId xmlns:p14="http://schemas.microsoft.com/office/powerpoint/2010/main" val="33302603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20</a:t>
            </a:fld>
            <a:endParaRPr lang="en-US"/>
          </a:p>
        </p:txBody>
      </p:sp>
    </p:spTree>
    <p:extLst>
      <p:ext uri="{BB962C8B-B14F-4D97-AF65-F5344CB8AC3E}">
        <p14:creationId xmlns:p14="http://schemas.microsoft.com/office/powerpoint/2010/main" val="21542114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21</a:t>
            </a:fld>
            <a:endParaRPr lang="en-US"/>
          </a:p>
        </p:txBody>
      </p:sp>
    </p:spTree>
    <p:extLst>
      <p:ext uri="{BB962C8B-B14F-4D97-AF65-F5344CB8AC3E}">
        <p14:creationId xmlns:p14="http://schemas.microsoft.com/office/powerpoint/2010/main" val="26854768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22</a:t>
            </a:fld>
            <a:endParaRPr lang="en-US"/>
          </a:p>
        </p:txBody>
      </p:sp>
    </p:spTree>
    <p:extLst>
      <p:ext uri="{BB962C8B-B14F-4D97-AF65-F5344CB8AC3E}">
        <p14:creationId xmlns:p14="http://schemas.microsoft.com/office/powerpoint/2010/main" val="3950315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Mechanical drawings show </a:t>
            </a:r>
            <a:r>
              <a:rPr lang="en-US" b="1" dirty="0"/>
              <a:t>centerlines </a:t>
            </a:r>
            <a:r>
              <a:rPr lang="en-US" dirty="0"/>
              <a:t>of holes</a:t>
            </a:r>
          </a:p>
          <a:p>
            <a:r>
              <a:rPr lang="en-US" dirty="0"/>
              <a:t>From the top view we see </a:t>
            </a:r>
            <a:r>
              <a:rPr lang="en-US" b="1" dirty="0"/>
              <a:t>hidden lines </a:t>
            </a:r>
            <a:r>
              <a:rPr lang="en-US" dirty="0"/>
              <a:t>indicating the slots on the sides</a:t>
            </a:r>
          </a:p>
          <a:p>
            <a:r>
              <a:rPr lang="en-US" dirty="0"/>
              <a:t>From the front view we see </a:t>
            </a:r>
            <a:r>
              <a:rPr lang="en-US" b="1" dirty="0"/>
              <a:t>hidden lines </a:t>
            </a:r>
            <a:r>
              <a:rPr lang="en-US" dirty="0"/>
              <a:t>indicating the center hole</a:t>
            </a:r>
          </a:p>
        </p:txBody>
      </p:sp>
      <p:sp>
        <p:nvSpPr>
          <p:cNvPr id="4" name="Slide Number Placeholder 3"/>
          <p:cNvSpPr>
            <a:spLocks noGrp="1"/>
          </p:cNvSpPr>
          <p:nvPr>
            <p:ph type="sldNum" sz="quarter" idx="5"/>
          </p:nvPr>
        </p:nvSpPr>
        <p:spPr/>
        <p:txBody>
          <a:bodyPr/>
          <a:lstStyle/>
          <a:p>
            <a:fld id="{30BEC1A4-80F6-476A-8312-4339FD76D66C}" type="slidenum">
              <a:rPr lang="en-US" smtClean="0"/>
              <a:t>3</a:t>
            </a:fld>
            <a:endParaRPr lang="en-US"/>
          </a:p>
        </p:txBody>
      </p:sp>
    </p:spTree>
    <p:extLst>
      <p:ext uri="{BB962C8B-B14F-4D97-AF65-F5344CB8AC3E}">
        <p14:creationId xmlns:p14="http://schemas.microsoft.com/office/powerpoint/2010/main" val="2311605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Mechanical drawings show </a:t>
            </a:r>
            <a:r>
              <a:rPr lang="en-US" b="1" dirty="0"/>
              <a:t>centerlines </a:t>
            </a:r>
            <a:r>
              <a:rPr lang="en-US" dirty="0"/>
              <a:t>of holes</a:t>
            </a:r>
          </a:p>
          <a:p>
            <a:r>
              <a:rPr lang="en-US" dirty="0"/>
              <a:t>From the top view we see </a:t>
            </a:r>
            <a:r>
              <a:rPr lang="en-US" b="1" dirty="0"/>
              <a:t>hidden lines </a:t>
            </a:r>
            <a:r>
              <a:rPr lang="en-US" dirty="0"/>
              <a:t>indicating the slots on the sides</a:t>
            </a:r>
          </a:p>
          <a:p>
            <a:r>
              <a:rPr lang="en-US" dirty="0"/>
              <a:t>From the front view we see </a:t>
            </a:r>
            <a:r>
              <a:rPr lang="en-US" b="1" dirty="0"/>
              <a:t>hidden lines </a:t>
            </a:r>
            <a:r>
              <a:rPr lang="en-US" dirty="0"/>
              <a:t>indicating the center hole</a:t>
            </a:r>
          </a:p>
          <a:p>
            <a:r>
              <a:rPr lang="en-US" b="1" dirty="0"/>
              <a:t>Construction/Projection lines </a:t>
            </a:r>
            <a:r>
              <a:rPr lang="en-US" dirty="0"/>
              <a:t>are used to align (project) edges from one view to the next – edges of part (notice curved edge), edge of slot (becomes hidden line in Top view), edges of hole (hidden lines in Front View), center of hole</a:t>
            </a:r>
          </a:p>
        </p:txBody>
      </p:sp>
      <p:sp>
        <p:nvSpPr>
          <p:cNvPr id="4" name="Slide Number Placeholder 3"/>
          <p:cNvSpPr>
            <a:spLocks noGrp="1"/>
          </p:cNvSpPr>
          <p:nvPr>
            <p:ph type="sldNum" sz="quarter" idx="5"/>
          </p:nvPr>
        </p:nvSpPr>
        <p:spPr/>
        <p:txBody>
          <a:bodyPr/>
          <a:lstStyle/>
          <a:p>
            <a:fld id="{30BEC1A4-80F6-476A-8312-4339FD76D66C}" type="slidenum">
              <a:rPr lang="en-US" smtClean="0"/>
              <a:t>4</a:t>
            </a:fld>
            <a:endParaRPr lang="en-US"/>
          </a:p>
        </p:txBody>
      </p:sp>
    </p:spTree>
    <p:extLst>
      <p:ext uri="{BB962C8B-B14F-4D97-AF65-F5344CB8AC3E}">
        <p14:creationId xmlns:p14="http://schemas.microsoft.com/office/powerpoint/2010/main" val="3171382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Mechanical drawings show </a:t>
            </a:r>
            <a:r>
              <a:rPr lang="en-US" b="1" dirty="0"/>
              <a:t>centerlines </a:t>
            </a:r>
            <a:r>
              <a:rPr lang="en-US" dirty="0"/>
              <a:t>of holes</a:t>
            </a:r>
          </a:p>
          <a:p>
            <a:r>
              <a:rPr lang="en-US" dirty="0"/>
              <a:t>From the top view we see </a:t>
            </a:r>
            <a:r>
              <a:rPr lang="en-US" b="1" dirty="0"/>
              <a:t>hidden lines </a:t>
            </a:r>
            <a:r>
              <a:rPr lang="en-US" dirty="0"/>
              <a:t>indicating the slots on the sides</a:t>
            </a:r>
          </a:p>
          <a:p>
            <a:r>
              <a:rPr lang="en-US" dirty="0"/>
              <a:t>From the side view we see </a:t>
            </a:r>
            <a:r>
              <a:rPr lang="en-US" b="1" dirty="0"/>
              <a:t>hidden lines </a:t>
            </a:r>
            <a:r>
              <a:rPr lang="en-US" dirty="0"/>
              <a:t>indicating the center hole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3d view we wouldn’t show the hidden line and centerlines, that is just for example</a:t>
            </a:r>
          </a:p>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5</a:t>
            </a:fld>
            <a:endParaRPr lang="en-US"/>
          </a:p>
        </p:txBody>
      </p:sp>
    </p:spTree>
    <p:extLst>
      <p:ext uri="{BB962C8B-B14F-4D97-AF65-F5344CB8AC3E}">
        <p14:creationId xmlns:p14="http://schemas.microsoft.com/office/powerpoint/2010/main" val="6018345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Solid lines </a:t>
            </a:r>
            <a:r>
              <a:rPr lang="en-US" dirty="0"/>
              <a:t>indicate the edge of objects, whether it’s a wall, cabinet, window, or door. Notice </a:t>
            </a:r>
            <a:r>
              <a:rPr lang="en-US" b="1" dirty="0"/>
              <a:t>hidden lines </a:t>
            </a:r>
            <a:r>
              <a:rPr lang="en-US" dirty="0"/>
              <a:t>for upper cabinets in kitchen, upper shelf in closets. Anything above 4’-0” on a floor plan is shown dashed, with hidden line type. Different scale line type for </a:t>
            </a:r>
            <a:r>
              <a:rPr lang="en-US" b="1" dirty="0"/>
              <a:t>hidden lines </a:t>
            </a:r>
            <a:r>
              <a:rPr lang="en-US" dirty="0"/>
              <a:t>indicating roof edges and center of roof</a:t>
            </a:r>
          </a:p>
        </p:txBody>
      </p:sp>
      <p:sp>
        <p:nvSpPr>
          <p:cNvPr id="4" name="Slide Number Placeholder 3"/>
          <p:cNvSpPr>
            <a:spLocks noGrp="1"/>
          </p:cNvSpPr>
          <p:nvPr>
            <p:ph type="sldNum" sz="quarter" idx="5"/>
          </p:nvPr>
        </p:nvSpPr>
        <p:spPr/>
        <p:txBody>
          <a:bodyPr/>
          <a:lstStyle/>
          <a:p>
            <a:fld id="{30BEC1A4-80F6-476A-8312-4339FD76D66C}" type="slidenum">
              <a:rPr lang="en-US" smtClean="0"/>
              <a:t>6</a:t>
            </a:fld>
            <a:endParaRPr lang="en-US"/>
          </a:p>
        </p:txBody>
      </p:sp>
    </p:spTree>
    <p:extLst>
      <p:ext uri="{BB962C8B-B14F-4D97-AF65-F5344CB8AC3E}">
        <p14:creationId xmlns:p14="http://schemas.microsoft.com/office/powerpoint/2010/main" val="1764901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Magenta solid line used to line up or project the edge of one object to another view.</a:t>
            </a:r>
          </a:p>
          <a:p>
            <a:endParaRPr lang="en-US" dirty="0"/>
          </a:p>
          <a:p>
            <a:r>
              <a:rPr lang="en-US" dirty="0"/>
              <a:t>For example – for clarity and to reduce errors by not redrawing edges, we can project the bottom of the house over for the start of the next elevation view. Then we can project the roof height over to the next elevation because the roof will be the same height in that view as well. The windows will also be at the same height from one side of the house to the other in this case, so we can project that height over to the next elevation. </a:t>
            </a:r>
          </a:p>
        </p:txBody>
      </p:sp>
      <p:sp>
        <p:nvSpPr>
          <p:cNvPr id="4" name="Slide Number Placeholder 3"/>
          <p:cNvSpPr>
            <a:spLocks noGrp="1"/>
          </p:cNvSpPr>
          <p:nvPr>
            <p:ph type="sldNum" sz="quarter" idx="5"/>
          </p:nvPr>
        </p:nvSpPr>
        <p:spPr/>
        <p:txBody>
          <a:bodyPr/>
          <a:lstStyle/>
          <a:p>
            <a:fld id="{30BEC1A4-80F6-476A-8312-4339FD76D66C}" type="slidenum">
              <a:rPr lang="en-US" smtClean="0"/>
              <a:t>7</a:t>
            </a:fld>
            <a:endParaRPr lang="en-US"/>
          </a:p>
        </p:txBody>
      </p:sp>
    </p:spTree>
    <p:extLst>
      <p:ext uri="{BB962C8B-B14F-4D97-AF65-F5344CB8AC3E}">
        <p14:creationId xmlns:p14="http://schemas.microsoft.com/office/powerpoint/2010/main" val="1184740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Red heavy lines with a zigzag are a </a:t>
            </a:r>
            <a:r>
              <a:rPr lang="en-US" dirty="0" err="1"/>
              <a:t>breakline</a:t>
            </a:r>
            <a:r>
              <a:rPr lang="en-US" dirty="0"/>
              <a:t> and tell us the objects continue beyond the </a:t>
            </a:r>
            <a:r>
              <a:rPr lang="en-US" dirty="0" err="1"/>
              <a:t>breakline</a:t>
            </a:r>
            <a:r>
              <a:rPr lang="en-US" dirty="0"/>
              <a:t>. This is used to save space on a drawing.</a:t>
            </a:r>
          </a:p>
          <a:p>
            <a:endParaRPr lang="en-US" dirty="0"/>
          </a:p>
          <a:p>
            <a:r>
              <a:rPr lang="en-US" dirty="0"/>
              <a:t>The squiggly line indicates batt insulation in a wall. This is also a specific line type.</a:t>
            </a:r>
          </a:p>
          <a:p>
            <a:endParaRPr lang="en-US" dirty="0"/>
          </a:p>
          <a:p>
            <a:r>
              <a:rPr lang="en-US" dirty="0"/>
              <a:t>Notice the different patterns, called Hatch Patterns. These help tell us what material is being used. Concrete has small dots and triangles. Gravel backfill looks like small rocks. Brick is the diagonal pattern.</a:t>
            </a:r>
          </a:p>
        </p:txBody>
      </p:sp>
      <p:sp>
        <p:nvSpPr>
          <p:cNvPr id="4" name="Slide Number Placeholder 3"/>
          <p:cNvSpPr>
            <a:spLocks noGrp="1"/>
          </p:cNvSpPr>
          <p:nvPr>
            <p:ph type="sldNum" sz="quarter" idx="5"/>
          </p:nvPr>
        </p:nvSpPr>
        <p:spPr/>
        <p:txBody>
          <a:bodyPr/>
          <a:lstStyle/>
          <a:p>
            <a:fld id="{30BEC1A4-80F6-476A-8312-4339FD76D66C}" type="slidenum">
              <a:rPr lang="en-US" smtClean="0"/>
              <a:t>8</a:t>
            </a:fld>
            <a:endParaRPr lang="en-US"/>
          </a:p>
        </p:txBody>
      </p:sp>
    </p:spTree>
    <p:extLst>
      <p:ext uri="{BB962C8B-B14F-4D97-AF65-F5344CB8AC3E}">
        <p14:creationId xmlns:p14="http://schemas.microsoft.com/office/powerpoint/2010/main" val="1509947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Hidden line </a:t>
            </a:r>
            <a:r>
              <a:rPr lang="en-US" dirty="0"/>
              <a:t>on the Top View indicates the hidden edge below</a:t>
            </a:r>
          </a:p>
          <a:p>
            <a:endParaRPr lang="en-US" dirty="0"/>
          </a:p>
          <a:p>
            <a:r>
              <a:rPr lang="en-US" dirty="0"/>
              <a:t>The </a:t>
            </a:r>
            <a:r>
              <a:rPr lang="en-US" b="1" dirty="0"/>
              <a:t>Solid line </a:t>
            </a:r>
            <a:r>
              <a:rPr lang="en-US" dirty="0"/>
              <a:t>on the Top View indicates the left edge of the top </a:t>
            </a:r>
          </a:p>
          <a:p>
            <a:endParaRPr lang="en-US" dirty="0"/>
          </a:p>
          <a:p>
            <a:r>
              <a:rPr lang="en-US" dirty="0"/>
              <a:t>In the 3d view we wouldn’t show the hidden line, that is just for example</a:t>
            </a:r>
          </a:p>
          <a:p>
            <a:endParaRPr lang="en-US" dirty="0"/>
          </a:p>
        </p:txBody>
      </p:sp>
      <p:sp>
        <p:nvSpPr>
          <p:cNvPr id="4" name="Slide Number Placeholder 3"/>
          <p:cNvSpPr>
            <a:spLocks noGrp="1"/>
          </p:cNvSpPr>
          <p:nvPr>
            <p:ph type="sldNum" sz="quarter" idx="5"/>
          </p:nvPr>
        </p:nvSpPr>
        <p:spPr/>
        <p:txBody>
          <a:bodyPr/>
          <a:lstStyle/>
          <a:p>
            <a:fld id="{30BEC1A4-80F6-476A-8312-4339FD76D66C}" type="slidenum">
              <a:rPr lang="en-US" smtClean="0"/>
              <a:t>9</a:t>
            </a:fld>
            <a:endParaRPr lang="en-US"/>
          </a:p>
        </p:txBody>
      </p:sp>
    </p:spTree>
    <p:extLst>
      <p:ext uri="{BB962C8B-B14F-4D97-AF65-F5344CB8AC3E}">
        <p14:creationId xmlns:p14="http://schemas.microsoft.com/office/powerpoint/2010/main" val="2082718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DF0F3104-065B-4F4E-86AA-CE5F6E109623}" type="datetimeFigureOut">
              <a:rPr lang="en-US" smtClean="0"/>
              <a:t>8/30/2024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274408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0F3104-065B-4F4E-86AA-CE5F6E109623}"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4125606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0F3104-065B-4F4E-86AA-CE5F6E109623}"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29979534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0F3104-065B-4F4E-86AA-CE5F6E109623}"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7CD387-0DE3-4676-ABFB-8E482BE3344B}"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37809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0F3104-065B-4F4E-86AA-CE5F6E109623}"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1337576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F0F3104-065B-4F4E-86AA-CE5F6E109623}" type="datetimeFigureOut">
              <a:rPr lang="en-US" smtClean="0"/>
              <a:t>8/30/2024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528160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F0F3104-065B-4F4E-86AA-CE5F6E109623}" type="datetimeFigureOut">
              <a:rPr lang="en-US" smtClean="0"/>
              <a:t>8/30/2024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1816135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F3104-065B-4F4E-86AA-CE5F6E109623}" type="datetimeFigureOut">
              <a:rPr lang="en-US" smtClean="0"/>
              <a:t>8/30/2024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3527848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F3104-065B-4F4E-86AA-CE5F6E109623}" type="datetimeFigureOut">
              <a:rPr lang="en-US" smtClean="0"/>
              <a:t>8/30/2024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1872537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F3104-065B-4F4E-86AA-CE5F6E109623}" type="datetimeFigureOut">
              <a:rPr lang="en-US" smtClean="0"/>
              <a:t>8/30/2024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160485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0F3104-065B-4F4E-86AA-CE5F6E109623}" type="datetimeFigureOut">
              <a:rPr lang="en-US" smtClean="0"/>
              <a:t>8/30/2024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3683864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0F3104-065B-4F4E-86AA-CE5F6E109623}"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3232665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0F3104-065B-4F4E-86AA-CE5F6E109623}" type="datetimeFigureOut">
              <a:rPr lang="en-US" smtClean="0"/>
              <a:t>8/30/2024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2078595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0F3104-065B-4F4E-86AA-CE5F6E109623}" type="datetimeFigureOut">
              <a:rPr lang="en-US" smtClean="0"/>
              <a:t>8/30/2024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1231388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0F3104-065B-4F4E-86AA-CE5F6E109623}" type="datetimeFigureOut">
              <a:rPr lang="en-US" smtClean="0"/>
              <a:t>8/30/2024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1975171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0F3104-065B-4F4E-86AA-CE5F6E109623}"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3157689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0F3104-065B-4F4E-86AA-CE5F6E109623}" type="datetimeFigureOut">
              <a:rPr lang="en-US" smtClean="0"/>
              <a:t>8/30/2024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7CD387-0DE3-4676-ABFB-8E482BE3344B}" type="slidenum">
              <a:rPr lang="en-US" smtClean="0"/>
              <a:t>‹#›</a:t>
            </a:fld>
            <a:endParaRPr lang="en-US"/>
          </a:p>
        </p:txBody>
      </p:sp>
    </p:spTree>
    <p:extLst>
      <p:ext uri="{BB962C8B-B14F-4D97-AF65-F5344CB8AC3E}">
        <p14:creationId xmlns:p14="http://schemas.microsoft.com/office/powerpoint/2010/main" val="183970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DF0F3104-065B-4F4E-86AA-CE5F6E109623}" type="datetimeFigureOut">
              <a:rPr lang="en-US" smtClean="0"/>
              <a:t>8/30/2024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4C7CD387-0DE3-4676-ABFB-8E482BE3344B}" type="slidenum">
              <a:rPr lang="en-US" smtClean="0"/>
              <a:t>‹#›</a:t>
            </a:fld>
            <a:endParaRPr lang="en-US"/>
          </a:p>
        </p:txBody>
      </p:sp>
    </p:spTree>
    <p:extLst>
      <p:ext uri="{BB962C8B-B14F-4D97-AF65-F5344CB8AC3E}">
        <p14:creationId xmlns:p14="http://schemas.microsoft.com/office/powerpoint/2010/main" val="418018897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54097-F568-46EB-8938-50573845F519}"/>
              </a:ext>
            </a:extLst>
          </p:cNvPr>
          <p:cNvSpPr>
            <a:spLocks noGrp="1"/>
          </p:cNvSpPr>
          <p:nvPr>
            <p:ph type="ctrTitle"/>
          </p:nvPr>
        </p:nvSpPr>
        <p:spPr/>
        <p:txBody>
          <a:bodyPr/>
          <a:lstStyle/>
          <a:p>
            <a:r>
              <a:rPr lang="en-US" dirty="0"/>
              <a:t>Line Types</a:t>
            </a:r>
          </a:p>
        </p:txBody>
      </p:sp>
      <p:sp>
        <p:nvSpPr>
          <p:cNvPr id="3" name="Subtitle 2">
            <a:extLst>
              <a:ext uri="{FF2B5EF4-FFF2-40B4-BE49-F238E27FC236}">
                <a16:creationId xmlns:a16="http://schemas.microsoft.com/office/drawing/2014/main" id="{9E297BF2-BDCC-4396-AC63-EBFA4E09F8A6}"/>
              </a:ext>
            </a:extLst>
          </p:cNvPr>
          <p:cNvSpPr>
            <a:spLocks noGrp="1"/>
          </p:cNvSpPr>
          <p:nvPr>
            <p:ph type="subTitle" idx="1"/>
          </p:nvPr>
        </p:nvSpPr>
        <p:spPr/>
        <p:txBody>
          <a:bodyPr/>
          <a:lstStyle/>
          <a:p>
            <a:r>
              <a:rPr lang="en-US" dirty="0"/>
              <a:t>Unit 4</a:t>
            </a:r>
          </a:p>
        </p:txBody>
      </p:sp>
    </p:spTree>
    <p:extLst>
      <p:ext uri="{BB962C8B-B14F-4D97-AF65-F5344CB8AC3E}">
        <p14:creationId xmlns:p14="http://schemas.microsoft.com/office/powerpoint/2010/main" val="1349726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drawing of a rectangular object&#10;&#10;Description automatically generated">
            <a:extLst>
              <a:ext uri="{FF2B5EF4-FFF2-40B4-BE49-F238E27FC236}">
                <a16:creationId xmlns:a16="http://schemas.microsoft.com/office/drawing/2014/main" id="{99AFC30C-AFFE-4C62-9E40-01EE897D6A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7706" y="326536"/>
            <a:ext cx="7623702" cy="6162797"/>
          </a:xfrm>
          <a:prstGeom prst="rect">
            <a:avLst/>
          </a:prstGeom>
        </p:spPr>
      </p:pic>
      <p:sp>
        <p:nvSpPr>
          <p:cNvPr id="10" name="TextBox 9">
            <a:extLst>
              <a:ext uri="{FF2B5EF4-FFF2-40B4-BE49-F238E27FC236}">
                <a16:creationId xmlns:a16="http://schemas.microsoft.com/office/drawing/2014/main" id="{7434A486-2286-486E-91DD-17BA45030E57}"/>
              </a:ext>
            </a:extLst>
          </p:cNvPr>
          <p:cNvSpPr txBox="1"/>
          <p:nvPr/>
        </p:nvSpPr>
        <p:spPr>
          <a:xfrm>
            <a:off x="2813776" y="561767"/>
            <a:ext cx="1606850" cy="461665"/>
          </a:xfrm>
          <a:prstGeom prst="rect">
            <a:avLst/>
          </a:prstGeom>
          <a:noFill/>
        </p:spPr>
        <p:txBody>
          <a:bodyPr wrap="none" rtlCol="0">
            <a:spAutoFit/>
          </a:bodyPr>
          <a:lstStyle/>
          <a:p>
            <a:r>
              <a:rPr lang="en-US" sz="2400" b="1" dirty="0">
                <a:solidFill>
                  <a:schemeClr val="bg1"/>
                </a:solidFill>
              </a:rPr>
              <a:t>TOP VIEW </a:t>
            </a:r>
          </a:p>
        </p:txBody>
      </p:sp>
      <p:sp>
        <p:nvSpPr>
          <p:cNvPr id="11" name="TextBox 10">
            <a:extLst>
              <a:ext uri="{FF2B5EF4-FFF2-40B4-BE49-F238E27FC236}">
                <a16:creationId xmlns:a16="http://schemas.microsoft.com/office/drawing/2014/main" id="{2A388183-54F9-479F-BDE6-B01D348B796A}"/>
              </a:ext>
            </a:extLst>
          </p:cNvPr>
          <p:cNvSpPr txBox="1"/>
          <p:nvPr/>
        </p:nvSpPr>
        <p:spPr>
          <a:xfrm>
            <a:off x="2813776" y="4590427"/>
            <a:ext cx="2008691" cy="461665"/>
          </a:xfrm>
          <a:prstGeom prst="rect">
            <a:avLst/>
          </a:prstGeom>
          <a:noFill/>
        </p:spPr>
        <p:txBody>
          <a:bodyPr wrap="none" rtlCol="0">
            <a:spAutoFit/>
          </a:bodyPr>
          <a:lstStyle/>
          <a:p>
            <a:r>
              <a:rPr lang="en-US" sz="2400" b="1" dirty="0">
                <a:solidFill>
                  <a:schemeClr val="bg1"/>
                </a:solidFill>
              </a:rPr>
              <a:t>FRONT VIEW </a:t>
            </a:r>
          </a:p>
        </p:txBody>
      </p:sp>
      <p:sp>
        <p:nvSpPr>
          <p:cNvPr id="12" name="TextBox 11">
            <a:extLst>
              <a:ext uri="{FF2B5EF4-FFF2-40B4-BE49-F238E27FC236}">
                <a16:creationId xmlns:a16="http://schemas.microsoft.com/office/drawing/2014/main" id="{E8F3CA3D-1031-4578-9C83-6956E6BE2402}"/>
              </a:ext>
            </a:extLst>
          </p:cNvPr>
          <p:cNvSpPr txBox="1"/>
          <p:nvPr/>
        </p:nvSpPr>
        <p:spPr>
          <a:xfrm>
            <a:off x="6759145" y="6115157"/>
            <a:ext cx="3477234" cy="246221"/>
          </a:xfrm>
          <a:prstGeom prst="rect">
            <a:avLst/>
          </a:prstGeom>
          <a:noFill/>
        </p:spPr>
        <p:txBody>
          <a:bodyPr wrap="none" rtlCol="0">
            <a:spAutoFit/>
          </a:bodyPr>
          <a:lstStyle/>
          <a:p>
            <a:r>
              <a:rPr lang="en-US" sz="1000" dirty="0">
                <a:solidFill>
                  <a:schemeClr val="bg1"/>
                </a:solidFill>
              </a:rPr>
              <a:t>Drawing from Up &amp; Running with AutoCAD, </a:t>
            </a:r>
            <a:r>
              <a:rPr lang="en-US" sz="1000" dirty="0" err="1">
                <a:solidFill>
                  <a:schemeClr val="bg1"/>
                </a:solidFill>
              </a:rPr>
              <a:t>Gindis</a:t>
            </a:r>
            <a:r>
              <a:rPr lang="en-US" sz="1000" dirty="0">
                <a:solidFill>
                  <a:schemeClr val="bg1"/>
                </a:solidFill>
              </a:rPr>
              <a:t> &amp; </a:t>
            </a:r>
            <a:r>
              <a:rPr lang="en-US" sz="1000" dirty="0" err="1">
                <a:solidFill>
                  <a:schemeClr val="bg1"/>
                </a:solidFill>
              </a:rPr>
              <a:t>Kaebisch</a:t>
            </a:r>
            <a:endParaRPr lang="en-US" sz="1000" dirty="0">
              <a:solidFill>
                <a:schemeClr val="bg1"/>
              </a:solidFill>
            </a:endParaRPr>
          </a:p>
        </p:txBody>
      </p:sp>
    </p:spTree>
    <p:extLst>
      <p:ext uri="{BB962C8B-B14F-4D97-AF65-F5344CB8AC3E}">
        <p14:creationId xmlns:p14="http://schemas.microsoft.com/office/powerpoint/2010/main" val="2336691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9AFC30C-AFFE-4C62-9E40-01EE897D6A1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58986" y="321803"/>
            <a:ext cx="7977393" cy="6065550"/>
          </a:xfrm>
          <a:prstGeom prst="rect">
            <a:avLst/>
          </a:prstGeom>
        </p:spPr>
      </p:pic>
      <p:sp>
        <p:nvSpPr>
          <p:cNvPr id="10" name="TextBox 9">
            <a:extLst>
              <a:ext uri="{FF2B5EF4-FFF2-40B4-BE49-F238E27FC236}">
                <a16:creationId xmlns:a16="http://schemas.microsoft.com/office/drawing/2014/main" id="{7434A486-2286-486E-91DD-17BA45030E57}"/>
              </a:ext>
            </a:extLst>
          </p:cNvPr>
          <p:cNvSpPr txBox="1"/>
          <p:nvPr/>
        </p:nvSpPr>
        <p:spPr>
          <a:xfrm>
            <a:off x="2813776" y="561767"/>
            <a:ext cx="1606850" cy="461665"/>
          </a:xfrm>
          <a:prstGeom prst="rect">
            <a:avLst/>
          </a:prstGeom>
          <a:noFill/>
        </p:spPr>
        <p:txBody>
          <a:bodyPr wrap="none" rtlCol="0">
            <a:spAutoFit/>
          </a:bodyPr>
          <a:lstStyle/>
          <a:p>
            <a:r>
              <a:rPr lang="en-US" sz="2400" b="1" dirty="0">
                <a:solidFill>
                  <a:schemeClr val="bg1"/>
                </a:solidFill>
              </a:rPr>
              <a:t>TOP VIEW </a:t>
            </a:r>
          </a:p>
        </p:txBody>
      </p:sp>
      <p:sp>
        <p:nvSpPr>
          <p:cNvPr id="11" name="TextBox 10">
            <a:extLst>
              <a:ext uri="{FF2B5EF4-FFF2-40B4-BE49-F238E27FC236}">
                <a16:creationId xmlns:a16="http://schemas.microsoft.com/office/drawing/2014/main" id="{2A388183-54F9-479F-BDE6-B01D348B796A}"/>
              </a:ext>
            </a:extLst>
          </p:cNvPr>
          <p:cNvSpPr txBox="1"/>
          <p:nvPr/>
        </p:nvSpPr>
        <p:spPr>
          <a:xfrm>
            <a:off x="2813776" y="4590427"/>
            <a:ext cx="2008691" cy="461665"/>
          </a:xfrm>
          <a:prstGeom prst="rect">
            <a:avLst/>
          </a:prstGeom>
          <a:noFill/>
        </p:spPr>
        <p:txBody>
          <a:bodyPr wrap="none" rtlCol="0">
            <a:spAutoFit/>
          </a:bodyPr>
          <a:lstStyle/>
          <a:p>
            <a:r>
              <a:rPr lang="en-US" sz="2400" b="1" dirty="0">
                <a:solidFill>
                  <a:schemeClr val="bg1"/>
                </a:solidFill>
              </a:rPr>
              <a:t>FRONT VIEW </a:t>
            </a:r>
          </a:p>
        </p:txBody>
      </p:sp>
      <p:sp>
        <p:nvSpPr>
          <p:cNvPr id="12" name="TextBox 11">
            <a:extLst>
              <a:ext uri="{FF2B5EF4-FFF2-40B4-BE49-F238E27FC236}">
                <a16:creationId xmlns:a16="http://schemas.microsoft.com/office/drawing/2014/main" id="{E8F3CA3D-1031-4578-9C83-6956E6BE2402}"/>
              </a:ext>
            </a:extLst>
          </p:cNvPr>
          <p:cNvSpPr txBox="1"/>
          <p:nvPr/>
        </p:nvSpPr>
        <p:spPr>
          <a:xfrm>
            <a:off x="6759145" y="6115157"/>
            <a:ext cx="3477234" cy="246221"/>
          </a:xfrm>
          <a:prstGeom prst="rect">
            <a:avLst/>
          </a:prstGeom>
          <a:noFill/>
        </p:spPr>
        <p:txBody>
          <a:bodyPr wrap="none" rtlCol="0">
            <a:spAutoFit/>
          </a:bodyPr>
          <a:lstStyle/>
          <a:p>
            <a:r>
              <a:rPr lang="en-US" sz="1000" dirty="0">
                <a:solidFill>
                  <a:schemeClr val="bg1"/>
                </a:solidFill>
              </a:rPr>
              <a:t>Drawing from Up &amp; Running with AutoCAD, </a:t>
            </a:r>
            <a:r>
              <a:rPr lang="en-US" sz="1000" dirty="0" err="1">
                <a:solidFill>
                  <a:schemeClr val="bg1"/>
                </a:solidFill>
              </a:rPr>
              <a:t>Gindis</a:t>
            </a:r>
            <a:r>
              <a:rPr lang="en-US" sz="1000" dirty="0">
                <a:solidFill>
                  <a:schemeClr val="bg1"/>
                </a:solidFill>
              </a:rPr>
              <a:t> &amp; </a:t>
            </a:r>
            <a:r>
              <a:rPr lang="en-US" sz="1000" dirty="0" err="1">
                <a:solidFill>
                  <a:schemeClr val="bg1"/>
                </a:solidFill>
              </a:rPr>
              <a:t>Kaebisch</a:t>
            </a:r>
            <a:endParaRPr lang="en-US" sz="1000" dirty="0">
              <a:solidFill>
                <a:schemeClr val="bg1"/>
              </a:solidFill>
            </a:endParaRPr>
          </a:p>
        </p:txBody>
      </p:sp>
    </p:spTree>
    <p:extLst>
      <p:ext uri="{BB962C8B-B14F-4D97-AF65-F5344CB8AC3E}">
        <p14:creationId xmlns:p14="http://schemas.microsoft.com/office/powerpoint/2010/main" val="4143622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3" name="Content Placeholder 2">
            <a:extLst>
              <a:ext uri="{FF2B5EF4-FFF2-40B4-BE49-F238E27FC236}">
                <a16:creationId xmlns:a16="http://schemas.microsoft.com/office/drawing/2014/main" id="{79F43EB5-0B88-443C-949A-B86A2D8FD699}"/>
              </a:ext>
            </a:extLst>
          </p:cNvPr>
          <p:cNvPicPr>
            <a:picLocks noGrp="1" noChangeAspect="1"/>
          </p:cNvPicPr>
          <p:nvPr>
            <p:ph idx="1"/>
          </p:nvPr>
        </p:nvPicPr>
        <p:blipFill>
          <a:blip r:embed="rId4">
            <a:extLst>
              <a:ext uri="{28A0092B-C50C-407E-A947-70E740481C1C}">
                <a14:useLocalDpi xmlns:a14="http://schemas.microsoft.com/office/drawing/2010/main" val="0"/>
              </a:ext>
            </a:extLst>
          </a:blip>
          <a:srcRect/>
          <a:stretch/>
        </p:blipFill>
        <p:spPr>
          <a:xfrm>
            <a:off x="2321023" y="927652"/>
            <a:ext cx="7965746" cy="5214843"/>
          </a:xfrm>
        </p:spPr>
      </p:pic>
    </p:spTree>
    <p:extLst>
      <p:ext uri="{BB962C8B-B14F-4D97-AF65-F5344CB8AC3E}">
        <p14:creationId xmlns:p14="http://schemas.microsoft.com/office/powerpoint/2010/main" val="3891449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lstStyle/>
          <a:p>
            <a:r>
              <a:rPr lang="en-US" dirty="0"/>
              <a:t>What line type indicates an edge not visible in the current view?</a:t>
            </a:r>
          </a:p>
          <a:p>
            <a:endParaRPr lang="en-US" dirty="0"/>
          </a:p>
          <a:p>
            <a:r>
              <a:rPr lang="en-US" dirty="0"/>
              <a:t>A) Phantom</a:t>
            </a:r>
          </a:p>
          <a:p>
            <a:r>
              <a:rPr lang="en-US" dirty="0"/>
              <a:t>B) Hidden</a:t>
            </a:r>
          </a:p>
          <a:p>
            <a:r>
              <a:rPr lang="en-US" dirty="0"/>
              <a:t>C) Solid</a:t>
            </a:r>
          </a:p>
          <a:p>
            <a:r>
              <a:rPr lang="en-US" dirty="0"/>
              <a:t>D) Centerline</a:t>
            </a:r>
          </a:p>
          <a:p>
            <a:r>
              <a:rPr lang="en-US" dirty="0"/>
              <a:t>E) Construction/Projection Line</a:t>
            </a:r>
          </a:p>
        </p:txBody>
      </p:sp>
    </p:spTree>
    <p:extLst>
      <p:ext uri="{BB962C8B-B14F-4D97-AF65-F5344CB8AC3E}">
        <p14:creationId xmlns:p14="http://schemas.microsoft.com/office/powerpoint/2010/main" val="1540942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lstStyle/>
          <a:p>
            <a:r>
              <a:rPr lang="en-US" dirty="0"/>
              <a:t>What line type indicates an edge not visible in the current view?</a:t>
            </a:r>
          </a:p>
          <a:p>
            <a:endParaRPr lang="en-US" dirty="0"/>
          </a:p>
          <a:p>
            <a:r>
              <a:rPr lang="en-US" dirty="0"/>
              <a:t>A) Phantom</a:t>
            </a:r>
          </a:p>
          <a:p>
            <a:r>
              <a:rPr lang="en-US" dirty="0">
                <a:solidFill>
                  <a:srgbClr val="FF0000"/>
                </a:solidFill>
                <a:highlight>
                  <a:srgbClr val="FFFF00"/>
                </a:highlight>
              </a:rPr>
              <a:t>B) Hidden</a:t>
            </a:r>
          </a:p>
          <a:p>
            <a:r>
              <a:rPr lang="en-US" dirty="0"/>
              <a:t>C) Solid</a:t>
            </a:r>
          </a:p>
          <a:p>
            <a:r>
              <a:rPr lang="en-US" dirty="0"/>
              <a:t>D) Centerline</a:t>
            </a:r>
          </a:p>
          <a:p>
            <a:r>
              <a:rPr lang="en-US" dirty="0"/>
              <a:t>E) Construction/Projection Line</a:t>
            </a:r>
          </a:p>
          <a:p>
            <a:endParaRPr lang="en-US" dirty="0"/>
          </a:p>
        </p:txBody>
      </p:sp>
    </p:spTree>
    <p:extLst>
      <p:ext uri="{BB962C8B-B14F-4D97-AF65-F5344CB8AC3E}">
        <p14:creationId xmlns:p14="http://schemas.microsoft.com/office/powerpoint/2010/main" val="2755019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lstStyle/>
          <a:p>
            <a:r>
              <a:rPr lang="en-US" dirty="0"/>
              <a:t>What line type indicates </a:t>
            </a:r>
            <a:r>
              <a:rPr lang="en-US" dirty="0">
                <a:gradFill>
                  <a:gsLst>
                    <a:gs pos="34000">
                      <a:schemeClr val="tx1">
                        <a:lumMod val="93000"/>
                      </a:schemeClr>
                    </a:gs>
                    <a:gs pos="0">
                      <a:schemeClr val="bg1">
                        <a:lumMod val="25000"/>
                        <a:lumOff val="75000"/>
                      </a:schemeClr>
                    </a:gs>
                    <a:gs pos="100000">
                      <a:schemeClr val="tx1"/>
                    </a:gs>
                  </a:gsLst>
                  <a:lin ang="4800000" scaled="0"/>
                </a:gradFill>
              </a:rPr>
              <a:t>the edge of an object in the current view</a:t>
            </a:r>
            <a:r>
              <a:rPr lang="en-US" dirty="0"/>
              <a:t>?</a:t>
            </a:r>
          </a:p>
          <a:p>
            <a:endParaRPr lang="en-US" dirty="0"/>
          </a:p>
          <a:p>
            <a:r>
              <a:rPr lang="en-US" dirty="0"/>
              <a:t>A) Phantom</a:t>
            </a:r>
          </a:p>
          <a:p>
            <a:r>
              <a:rPr lang="en-US" dirty="0"/>
              <a:t>B) Hidden</a:t>
            </a:r>
          </a:p>
          <a:p>
            <a:r>
              <a:rPr lang="en-US" dirty="0"/>
              <a:t>C) Solid</a:t>
            </a:r>
          </a:p>
          <a:p>
            <a:r>
              <a:rPr lang="en-US" dirty="0"/>
              <a:t>D) Centerline</a:t>
            </a:r>
          </a:p>
          <a:p>
            <a:r>
              <a:rPr lang="en-US" dirty="0"/>
              <a:t>E) Construction/Projection Line</a:t>
            </a:r>
          </a:p>
          <a:p>
            <a:endParaRPr lang="en-US" dirty="0"/>
          </a:p>
        </p:txBody>
      </p:sp>
    </p:spTree>
    <p:extLst>
      <p:ext uri="{BB962C8B-B14F-4D97-AF65-F5344CB8AC3E}">
        <p14:creationId xmlns:p14="http://schemas.microsoft.com/office/powerpoint/2010/main" val="616308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lstStyle/>
          <a:p>
            <a:r>
              <a:rPr lang="en-US" dirty="0"/>
              <a:t>What line type indicates </a:t>
            </a:r>
            <a:r>
              <a:rPr lang="en-US" dirty="0">
                <a:gradFill>
                  <a:gsLst>
                    <a:gs pos="34000">
                      <a:schemeClr val="tx1">
                        <a:lumMod val="93000"/>
                      </a:schemeClr>
                    </a:gs>
                    <a:gs pos="0">
                      <a:schemeClr val="bg1">
                        <a:lumMod val="25000"/>
                        <a:lumOff val="75000"/>
                      </a:schemeClr>
                    </a:gs>
                    <a:gs pos="100000">
                      <a:schemeClr val="tx1"/>
                    </a:gs>
                  </a:gsLst>
                  <a:lin ang="4800000" scaled="0"/>
                </a:gradFill>
              </a:rPr>
              <a:t>the edge of an object in the current view</a:t>
            </a:r>
            <a:r>
              <a:rPr lang="en-US" dirty="0"/>
              <a:t>?</a:t>
            </a:r>
          </a:p>
          <a:p>
            <a:endParaRPr lang="en-US" dirty="0"/>
          </a:p>
          <a:p>
            <a:r>
              <a:rPr lang="en-US" dirty="0"/>
              <a:t>A) Phantom</a:t>
            </a:r>
          </a:p>
          <a:p>
            <a:r>
              <a:rPr lang="en-US" dirty="0"/>
              <a:t>B) Hidden</a:t>
            </a:r>
          </a:p>
          <a:p>
            <a:r>
              <a:rPr lang="en-US" dirty="0">
                <a:solidFill>
                  <a:srgbClr val="FF0000"/>
                </a:solidFill>
                <a:highlight>
                  <a:srgbClr val="FFFF00"/>
                </a:highlight>
              </a:rPr>
              <a:t>C) Solid</a:t>
            </a:r>
          </a:p>
          <a:p>
            <a:r>
              <a:rPr lang="en-US" dirty="0"/>
              <a:t>D) Centerline</a:t>
            </a:r>
          </a:p>
          <a:p>
            <a:r>
              <a:rPr lang="en-US" dirty="0"/>
              <a:t>E) Construction/Projection Line</a:t>
            </a:r>
          </a:p>
          <a:p>
            <a:endParaRPr lang="en-US" dirty="0"/>
          </a:p>
        </p:txBody>
      </p:sp>
    </p:spTree>
    <p:extLst>
      <p:ext uri="{BB962C8B-B14F-4D97-AF65-F5344CB8AC3E}">
        <p14:creationId xmlns:p14="http://schemas.microsoft.com/office/powerpoint/2010/main" val="4224429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normAutofit/>
          </a:bodyPr>
          <a:lstStyle/>
          <a:p>
            <a:r>
              <a:rPr lang="en-US" dirty="0"/>
              <a:t>What line type is a </a:t>
            </a:r>
            <a:r>
              <a:rPr lang="en-US" dirty="0">
                <a:gradFill>
                  <a:gsLst>
                    <a:gs pos="34000">
                      <a:schemeClr val="tx1">
                        <a:lumMod val="93000"/>
                      </a:schemeClr>
                    </a:gs>
                    <a:gs pos="0">
                      <a:schemeClr val="bg1">
                        <a:lumMod val="25000"/>
                        <a:lumOff val="75000"/>
                      </a:schemeClr>
                    </a:gs>
                    <a:gs pos="100000">
                      <a:schemeClr val="tx1"/>
                    </a:gs>
                  </a:gsLst>
                  <a:lin ang="4800000" scaled="0"/>
                </a:gradFill>
              </a:rPr>
              <a:t>solid line used to align corresponding edges in another view?</a:t>
            </a:r>
            <a:endParaRPr lang="en-US" dirty="0"/>
          </a:p>
          <a:p>
            <a:endParaRPr lang="en-US" dirty="0"/>
          </a:p>
          <a:p>
            <a:r>
              <a:rPr lang="en-US" dirty="0"/>
              <a:t>A) Phantom</a:t>
            </a:r>
          </a:p>
          <a:p>
            <a:r>
              <a:rPr lang="en-US" dirty="0"/>
              <a:t>B) Hidden</a:t>
            </a:r>
          </a:p>
          <a:p>
            <a:r>
              <a:rPr lang="en-US" dirty="0">
                <a:solidFill>
                  <a:schemeClr val="tx1"/>
                </a:solidFill>
              </a:rPr>
              <a:t>C) Solid</a:t>
            </a:r>
          </a:p>
          <a:p>
            <a:r>
              <a:rPr lang="en-US" dirty="0"/>
              <a:t>D) Centerline</a:t>
            </a:r>
          </a:p>
          <a:p>
            <a:r>
              <a:rPr lang="en-US" dirty="0"/>
              <a:t>E) Construction/Projection Line</a:t>
            </a:r>
          </a:p>
          <a:p>
            <a:endParaRPr lang="en-US" dirty="0"/>
          </a:p>
        </p:txBody>
      </p:sp>
    </p:spTree>
    <p:extLst>
      <p:ext uri="{BB962C8B-B14F-4D97-AF65-F5344CB8AC3E}">
        <p14:creationId xmlns:p14="http://schemas.microsoft.com/office/powerpoint/2010/main" val="2834075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normAutofit/>
          </a:bodyPr>
          <a:lstStyle/>
          <a:p>
            <a:r>
              <a:rPr lang="en-US" dirty="0"/>
              <a:t>What line type is a </a:t>
            </a:r>
            <a:r>
              <a:rPr lang="en-US" dirty="0">
                <a:gradFill>
                  <a:gsLst>
                    <a:gs pos="34000">
                      <a:schemeClr val="tx1">
                        <a:lumMod val="93000"/>
                      </a:schemeClr>
                    </a:gs>
                    <a:gs pos="0">
                      <a:schemeClr val="bg1">
                        <a:lumMod val="25000"/>
                        <a:lumOff val="75000"/>
                      </a:schemeClr>
                    </a:gs>
                    <a:gs pos="100000">
                      <a:schemeClr val="tx1"/>
                    </a:gs>
                  </a:gsLst>
                  <a:lin ang="4800000" scaled="0"/>
                </a:gradFill>
              </a:rPr>
              <a:t>solid line used to align corresponding edges in another view?</a:t>
            </a:r>
            <a:endParaRPr lang="en-US" dirty="0"/>
          </a:p>
          <a:p>
            <a:endParaRPr lang="en-US" dirty="0"/>
          </a:p>
          <a:p>
            <a:r>
              <a:rPr lang="en-US" dirty="0"/>
              <a:t>A) Phantom</a:t>
            </a:r>
          </a:p>
          <a:p>
            <a:r>
              <a:rPr lang="en-US" dirty="0"/>
              <a:t>B) Hidden</a:t>
            </a:r>
          </a:p>
          <a:p>
            <a:r>
              <a:rPr lang="en-US" dirty="0">
                <a:solidFill>
                  <a:schemeClr val="tx1"/>
                </a:solidFill>
              </a:rPr>
              <a:t>C) Solid</a:t>
            </a:r>
          </a:p>
          <a:p>
            <a:r>
              <a:rPr lang="en-US" dirty="0"/>
              <a:t>D) Centerline</a:t>
            </a:r>
          </a:p>
          <a:p>
            <a:r>
              <a:rPr lang="en-US" dirty="0">
                <a:solidFill>
                  <a:srgbClr val="FF0000"/>
                </a:solidFill>
                <a:highlight>
                  <a:srgbClr val="FFFF00"/>
                </a:highlight>
              </a:rPr>
              <a:t>E) Construction/Projection Line</a:t>
            </a:r>
          </a:p>
          <a:p>
            <a:endParaRPr lang="en-US" dirty="0"/>
          </a:p>
        </p:txBody>
      </p:sp>
    </p:spTree>
    <p:extLst>
      <p:ext uri="{BB962C8B-B14F-4D97-AF65-F5344CB8AC3E}">
        <p14:creationId xmlns:p14="http://schemas.microsoft.com/office/powerpoint/2010/main" val="131546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lstStyle/>
          <a:p>
            <a:r>
              <a:rPr lang="en-US" dirty="0"/>
              <a:t>What line type indicates </a:t>
            </a:r>
            <a:r>
              <a:rPr lang="en-US" dirty="0">
                <a:gradFill>
                  <a:gsLst>
                    <a:gs pos="34000">
                      <a:schemeClr val="tx1">
                        <a:lumMod val="93000"/>
                      </a:schemeClr>
                    </a:gs>
                    <a:gs pos="0">
                      <a:schemeClr val="bg1">
                        <a:lumMod val="25000"/>
                        <a:lumOff val="75000"/>
                      </a:schemeClr>
                    </a:gs>
                    <a:gs pos="100000">
                      <a:schemeClr val="tx1"/>
                    </a:gs>
                  </a:gsLst>
                  <a:lin ang="4800000" scaled="0"/>
                </a:gradFill>
              </a:rPr>
              <a:t>the center of an opening or object</a:t>
            </a:r>
            <a:r>
              <a:rPr lang="en-US" dirty="0"/>
              <a:t>?</a:t>
            </a:r>
          </a:p>
          <a:p>
            <a:endParaRPr lang="en-US" dirty="0"/>
          </a:p>
          <a:p>
            <a:r>
              <a:rPr lang="en-US" dirty="0"/>
              <a:t>A) Phantom</a:t>
            </a:r>
          </a:p>
          <a:p>
            <a:r>
              <a:rPr lang="en-US" dirty="0"/>
              <a:t>B) Hidden</a:t>
            </a:r>
          </a:p>
          <a:p>
            <a:r>
              <a:rPr lang="en-US" dirty="0"/>
              <a:t>C) Solid</a:t>
            </a:r>
          </a:p>
          <a:p>
            <a:r>
              <a:rPr lang="en-US" dirty="0"/>
              <a:t>D) Centerline</a:t>
            </a:r>
          </a:p>
          <a:p>
            <a:r>
              <a:rPr lang="en-US" dirty="0"/>
              <a:t>E) Construction/Projection Line</a:t>
            </a:r>
          </a:p>
          <a:p>
            <a:endParaRPr lang="en-US" dirty="0"/>
          </a:p>
        </p:txBody>
      </p:sp>
    </p:spTree>
    <p:extLst>
      <p:ext uri="{BB962C8B-B14F-4D97-AF65-F5344CB8AC3E}">
        <p14:creationId xmlns:p14="http://schemas.microsoft.com/office/powerpoint/2010/main" val="1612674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A887E-D814-4FC1-877F-3DEAB71BF8A6}"/>
              </a:ext>
            </a:extLst>
          </p:cNvPr>
          <p:cNvSpPr>
            <a:spLocks noGrp="1"/>
          </p:cNvSpPr>
          <p:nvPr>
            <p:ph type="title"/>
          </p:nvPr>
        </p:nvSpPr>
        <p:spPr>
          <a:xfrm>
            <a:off x="838200" y="365125"/>
            <a:ext cx="10515600" cy="1325563"/>
          </a:xfrm>
        </p:spPr>
        <p:txBody>
          <a:bodyPr>
            <a:normAutofit fontScale="90000"/>
          </a:bodyPr>
          <a:lstStyle/>
          <a:p>
            <a:br>
              <a:rPr lang="en-US" dirty="0"/>
            </a:br>
            <a:r>
              <a:rPr lang="en-US" dirty="0"/>
              <a:t>What are Line Types?</a:t>
            </a:r>
            <a:br>
              <a:rPr lang="en-US" dirty="0"/>
            </a:br>
            <a:r>
              <a:rPr lang="en-US" sz="3600" dirty="0">
                <a:gradFill>
                  <a:gsLst>
                    <a:gs pos="34000">
                      <a:schemeClr val="tx1">
                        <a:lumMod val="93000"/>
                      </a:schemeClr>
                    </a:gs>
                    <a:gs pos="0">
                      <a:schemeClr val="bg1">
                        <a:lumMod val="25000"/>
                        <a:lumOff val="75000"/>
                      </a:schemeClr>
                    </a:gs>
                    <a:gs pos="100000">
                      <a:schemeClr val="tx1"/>
                    </a:gs>
                  </a:gsLst>
                  <a:lin ang="4800000" scaled="0"/>
                </a:gradFill>
              </a:rPr>
              <a:t>Different types of lines are used to convey information</a:t>
            </a:r>
            <a:br>
              <a:rPr lang="en-US" dirty="0">
                <a:gradFill>
                  <a:gsLst>
                    <a:gs pos="34000">
                      <a:schemeClr val="tx1">
                        <a:lumMod val="93000"/>
                      </a:schemeClr>
                    </a:gs>
                    <a:gs pos="0">
                      <a:schemeClr val="bg1">
                        <a:lumMod val="25000"/>
                        <a:lumOff val="75000"/>
                      </a:schemeClr>
                    </a:gs>
                    <a:gs pos="100000">
                      <a:schemeClr val="tx1"/>
                    </a:gs>
                  </a:gsLst>
                  <a:lin ang="4800000" scaled="0"/>
                </a:gradFill>
              </a:rPr>
            </a:br>
            <a:endParaRPr lang="en-US" dirty="0"/>
          </a:p>
        </p:txBody>
      </p:sp>
      <p:pic>
        <p:nvPicPr>
          <p:cNvPr id="5" name="Picture 4">
            <a:extLst>
              <a:ext uri="{FF2B5EF4-FFF2-40B4-BE49-F238E27FC236}">
                <a16:creationId xmlns:a16="http://schemas.microsoft.com/office/drawing/2014/main" id="{351E068A-CD76-4B69-A946-1333F16A6B7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70649" y="2094198"/>
            <a:ext cx="5242500" cy="4306601"/>
          </a:xfrm>
          <a:prstGeom prst="rect">
            <a:avLst/>
          </a:prstGeom>
        </p:spPr>
      </p:pic>
      <p:sp>
        <p:nvSpPr>
          <p:cNvPr id="3" name="Content Placeholder 2">
            <a:extLst>
              <a:ext uri="{FF2B5EF4-FFF2-40B4-BE49-F238E27FC236}">
                <a16:creationId xmlns:a16="http://schemas.microsoft.com/office/drawing/2014/main" id="{7B3B12D7-D7A0-4370-97F7-C4689EC1C704}"/>
              </a:ext>
            </a:extLst>
          </p:cNvPr>
          <p:cNvSpPr>
            <a:spLocks noGrp="1"/>
          </p:cNvSpPr>
          <p:nvPr>
            <p:ph idx="1"/>
          </p:nvPr>
        </p:nvSpPr>
        <p:spPr>
          <a:xfrm>
            <a:off x="5807413" y="1607994"/>
            <a:ext cx="6106291" cy="4878250"/>
          </a:xfrm>
        </p:spPr>
        <p:txBody>
          <a:bodyPr>
            <a:normAutofit fontScale="70000" lnSpcReduction="20000"/>
          </a:bodyPr>
          <a:lstStyle/>
          <a:p>
            <a:endParaRPr lang="en-US" dirty="0">
              <a:gradFill>
                <a:gsLst>
                  <a:gs pos="34000">
                    <a:schemeClr val="tx1">
                      <a:lumMod val="93000"/>
                    </a:schemeClr>
                  </a:gs>
                  <a:gs pos="0">
                    <a:schemeClr val="bg1">
                      <a:lumMod val="25000"/>
                      <a:lumOff val="75000"/>
                    </a:schemeClr>
                  </a:gs>
                  <a:gs pos="100000">
                    <a:schemeClr val="tx1"/>
                  </a:gs>
                </a:gsLst>
                <a:lin ang="4800000" scaled="0"/>
              </a:gradFill>
            </a:endParaRPr>
          </a:p>
          <a:p>
            <a:endParaRPr lang="en-US" dirty="0">
              <a:gradFill>
                <a:gsLst>
                  <a:gs pos="34000">
                    <a:schemeClr val="tx1">
                      <a:lumMod val="93000"/>
                    </a:schemeClr>
                  </a:gs>
                  <a:gs pos="0">
                    <a:schemeClr val="bg1">
                      <a:lumMod val="25000"/>
                      <a:lumOff val="75000"/>
                    </a:schemeClr>
                  </a:gs>
                  <a:gs pos="100000">
                    <a:schemeClr val="tx1"/>
                  </a:gs>
                </a:gsLst>
                <a:lin ang="4800000" scaled="0"/>
              </a:gradFill>
            </a:endParaRPr>
          </a:p>
          <a:p>
            <a:r>
              <a:rPr lang="en-US" dirty="0">
                <a:gradFill>
                  <a:gsLst>
                    <a:gs pos="34000">
                      <a:schemeClr val="tx1">
                        <a:lumMod val="93000"/>
                      </a:schemeClr>
                    </a:gs>
                    <a:gs pos="0">
                      <a:schemeClr val="bg1">
                        <a:lumMod val="25000"/>
                        <a:lumOff val="75000"/>
                      </a:schemeClr>
                    </a:gs>
                    <a:gs pos="100000">
                      <a:schemeClr val="tx1"/>
                    </a:gs>
                  </a:gsLst>
                  <a:lin ang="4800000" scaled="0"/>
                </a:gradFill>
              </a:rPr>
              <a:t>Solid line  - Indicates the edge of  an object in the current view</a:t>
            </a:r>
          </a:p>
          <a:p>
            <a:endParaRPr lang="en-US" dirty="0">
              <a:gradFill>
                <a:gsLst>
                  <a:gs pos="34000">
                    <a:schemeClr val="tx1">
                      <a:lumMod val="93000"/>
                    </a:schemeClr>
                  </a:gs>
                  <a:gs pos="0">
                    <a:schemeClr val="bg1">
                      <a:lumMod val="25000"/>
                      <a:lumOff val="75000"/>
                    </a:schemeClr>
                  </a:gs>
                  <a:gs pos="100000">
                    <a:schemeClr val="tx1"/>
                  </a:gs>
                </a:gsLst>
                <a:lin ang="4800000" scaled="0"/>
              </a:gradFill>
            </a:endParaRPr>
          </a:p>
          <a:p>
            <a:r>
              <a:rPr lang="en-US" dirty="0">
                <a:gradFill>
                  <a:gsLst>
                    <a:gs pos="34000">
                      <a:schemeClr val="tx1">
                        <a:lumMod val="93000"/>
                      </a:schemeClr>
                    </a:gs>
                    <a:gs pos="0">
                      <a:schemeClr val="bg1">
                        <a:lumMod val="25000"/>
                        <a:lumOff val="75000"/>
                      </a:schemeClr>
                    </a:gs>
                    <a:gs pos="100000">
                      <a:schemeClr val="tx1"/>
                    </a:gs>
                  </a:gsLst>
                  <a:lin ang="4800000" scaled="0"/>
                </a:gradFill>
              </a:rPr>
              <a:t>Hidden line - Indicates an edge not visible in the current view</a:t>
            </a:r>
          </a:p>
          <a:p>
            <a:endParaRPr lang="en-US" dirty="0">
              <a:gradFill>
                <a:gsLst>
                  <a:gs pos="34000">
                    <a:schemeClr val="tx1">
                      <a:lumMod val="93000"/>
                    </a:schemeClr>
                  </a:gs>
                  <a:gs pos="0">
                    <a:schemeClr val="bg1">
                      <a:lumMod val="25000"/>
                      <a:lumOff val="75000"/>
                    </a:schemeClr>
                  </a:gs>
                  <a:gs pos="100000">
                    <a:schemeClr val="tx1"/>
                  </a:gs>
                </a:gsLst>
                <a:lin ang="4800000" scaled="0"/>
              </a:gradFill>
            </a:endParaRPr>
          </a:p>
          <a:p>
            <a:r>
              <a:rPr lang="en-US" dirty="0">
                <a:gradFill>
                  <a:gsLst>
                    <a:gs pos="34000">
                      <a:schemeClr val="tx1">
                        <a:lumMod val="93000"/>
                      </a:schemeClr>
                    </a:gs>
                    <a:gs pos="0">
                      <a:schemeClr val="bg1">
                        <a:lumMod val="25000"/>
                        <a:lumOff val="75000"/>
                      </a:schemeClr>
                    </a:gs>
                    <a:gs pos="100000">
                      <a:schemeClr val="tx1"/>
                    </a:gs>
                  </a:gsLst>
                  <a:lin ang="4800000" scaled="0"/>
                </a:gradFill>
              </a:rPr>
              <a:t>Centerline - Indicates the center of an opening or object</a:t>
            </a:r>
          </a:p>
          <a:p>
            <a:endParaRPr lang="en-US" dirty="0">
              <a:gradFill>
                <a:gsLst>
                  <a:gs pos="34000">
                    <a:schemeClr val="tx1">
                      <a:lumMod val="93000"/>
                    </a:schemeClr>
                  </a:gs>
                  <a:gs pos="0">
                    <a:schemeClr val="bg1">
                      <a:lumMod val="25000"/>
                      <a:lumOff val="75000"/>
                    </a:schemeClr>
                  </a:gs>
                  <a:gs pos="100000">
                    <a:schemeClr val="tx1"/>
                  </a:gs>
                </a:gsLst>
                <a:lin ang="4800000" scaled="0"/>
              </a:gradFill>
            </a:endParaRPr>
          </a:p>
          <a:p>
            <a:r>
              <a:rPr lang="en-US" dirty="0">
                <a:gradFill>
                  <a:gsLst>
                    <a:gs pos="34000">
                      <a:schemeClr val="tx1">
                        <a:lumMod val="93000"/>
                      </a:schemeClr>
                    </a:gs>
                    <a:gs pos="0">
                      <a:schemeClr val="bg1">
                        <a:lumMod val="25000"/>
                        <a:lumOff val="75000"/>
                      </a:schemeClr>
                    </a:gs>
                    <a:gs pos="100000">
                      <a:schemeClr val="tx1"/>
                    </a:gs>
                  </a:gsLst>
                  <a:lin ang="4800000" scaled="0"/>
                </a:gradFill>
              </a:rPr>
              <a:t>Phantom line - varies by application; can be a property line, or alternate location of moving part</a:t>
            </a:r>
          </a:p>
          <a:p>
            <a:endParaRPr lang="en-US" dirty="0">
              <a:gradFill>
                <a:gsLst>
                  <a:gs pos="34000">
                    <a:schemeClr val="tx1">
                      <a:lumMod val="93000"/>
                    </a:schemeClr>
                  </a:gs>
                  <a:gs pos="0">
                    <a:schemeClr val="bg1">
                      <a:lumMod val="25000"/>
                      <a:lumOff val="75000"/>
                    </a:schemeClr>
                  </a:gs>
                  <a:gs pos="100000">
                    <a:schemeClr val="tx1"/>
                  </a:gs>
                </a:gsLst>
                <a:lin ang="4800000" scaled="0"/>
              </a:gradFill>
            </a:endParaRPr>
          </a:p>
          <a:p>
            <a:r>
              <a:rPr lang="en-US" dirty="0">
                <a:gradFill>
                  <a:gsLst>
                    <a:gs pos="34000">
                      <a:schemeClr val="tx1">
                        <a:lumMod val="93000"/>
                      </a:schemeClr>
                    </a:gs>
                    <a:gs pos="0">
                      <a:schemeClr val="bg1">
                        <a:lumMod val="25000"/>
                        <a:lumOff val="75000"/>
                      </a:schemeClr>
                    </a:gs>
                    <a:gs pos="100000">
                      <a:schemeClr val="tx1"/>
                    </a:gs>
                  </a:gsLst>
                  <a:lin ang="4800000" scaled="0"/>
                </a:gradFill>
              </a:rPr>
              <a:t>Construction/Projection line – solid line used to align corresponding edges in another view</a:t>
            </a:r>
          </a:p>
          <a:p>
            <a:pPr marL="0" indent="0">
              <a:buNone/>
            </a:pPr>
            <a:endParaRPr lang="en-US" sz="1400" dirty="0">
              <a:gradFill>
                <a:gsLst>
                  <a:gs pos="34000">
                    <a:schemeClr val="tx1">
                      <a:lumMod val="93000"/>
                    </a:schemeClr>
                  </a:gs>
                  <a:gs pos="0">
                    <a:schemeClr val="bg1">
                      <a:lumMod val="25000"/>
                      <a:lumOff val="75000"/>
                    </a:schemeClr>
                  </a:gs>
                  <a:gs pos="100000">
                    <a:schemeClr val="tx1"/>
                  </a:gs>
                </a:gsLst>
                <a:lin ang="4800000" scaled="0"/>
              </a:gradFill>
            </a:endParaRPr>
          </a:p>
        </p:txBody>
      </p:sp>
    </p:spTree>
    <p:extLst>
      <p:ext uri="{BB962C8B-B14F-4D97-AF65-F5344CB8AC3E}">
        <p14:creationId xmlns:p14="http://schemas.microsoft.com/office/powerpoint/2010/main" val="1178898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lstStyle/>
          <a:p>
            <a:r>
              <a:rPr lang="en-US" dirty="0"/>
              <a:t>What line type indicates </a:t>
            </a:r>
            <a:r>
              <a:rPr lang="en-US" dirty="0">
                <a:gradFill>
                  <a:gsLst>
                    <a:gs pos="34000">
                      <a:schemeClr val="tx1">
                        <a:lumMod val="93000"/>
                      </a:schemeClr>
                    </a:gs>
                    <a:gs pos="0">
                      <a:schemeClr val="bg1">
                        <a:lumMod val="25000"/>
                        <a:lumOff val="75000"/>
                      </a:schemeClr>
                    </a:gs>
                    <a:gs pos="100000">
                      <a:schemeClr val="tx1"/>
                    </a:gs>
                  </a:gsLst>
                  <a:lin ang="4800000" scaled="0"/>
                </a:gradFill>
              </a:rPr>
              <a:t>the center of an opening or object</a:t>
            </a:r>
            <a:r>
              <a:rPr lang="en-US" dirty="0"/>
              <a:t>?</a:t>
            </a:r>
          </a:p>
          <a:p>
            <a:endParaRPr lang="en-US" dirty="0"/>
          </a:p>
          <a:p>
            <a:r>
              <a:rPr lang="en-US" dirty="0"/>
              <a:t>A) Phantom</a:t>
            </a:r>
          </a:p>
          <a:p>
            <a:r>
              <a:rPr lang="en-US" dirty="0"/>
              <a:t>B) Hidden</a:t>
            </a:r>
          </a:p>
          <a:p>
            <a:r>
              <a:rPr lang="en-US" dirty="0"/>
              <a:t>C) Solid</a:t>
            </a:r>
          </a:p>
          <a:p>
            <a:r>
              <a:rPr lang="en-US" dirty="0">
                <a:solidFill>
                  <a:srgbClr val="FF0000"/>
                </a:solidFill>
                <a:highlight>
                  <a:srgbClr val="FFFF00"/>
                </a:highlight>
              </a:rPr>
              <a:t>D) Centerline</a:t>
            </a:r>
          </a:p>
          <a:p>
            <a:r>
              <a:rPr lang="en-US" dirty="0"/>
              <a:t>E) Construction/Projection Line</a:t>
            </a:r>
          </a:p>
          <a:p>
            <a:endParaRPr lang="en-US" dirty="0">
              <a:solidFill>
                <a:srgbClr val="FF0000"/>
              </a:solidFill>
              <a:highlight>
                <a:srgbClr val="FFFF00"/>
              </a:highlight>
            </a:endParaRPr>
          </a:p>
        </p:txBody>
      </p:sp>
    </p:spTree>
    <p:extLst>
      <p:ext uri="{BB962C8B-B14F-4D97-AF65-F5344CB8AC3E}">
        <p14:creationId xmlns:p14="http://schemas.microsoft.com/office/powerpoint/2010/main" val="2172017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lstStyle/>
          <a:p>
            <a:r>
              <a:rPr lang="en-US" dirty="0"/>
              <a:t>What line type </a:t>
            </a:r>
            <a:r>
              <a:rPr lang="en-US" dirty="0">
                <a:gradFill>
                  <a:gsLst>
                    <a:gs pos="34000">
                      <a:schemeClr val="tx1">
                        <a:lumMod val="93000"/>
                      </a:schemeClr>
                    </a:gs>
                    <a:gs pos="0">
                      <a:schemeClr val="bg1">
                        <a:lumMod val="25000"/>
                        <a:lumOff val="75000"/>
                      </a:schemeClr>
                    </a:gs>
                    <a:gs pos="100000">
                      <a:schemeClr val="tx1"/>
                    </a:gs>
                  </a:gsLst>
                  <a:lin ang="4800000" scaled="0"/>
                </a:gradFill>
              </a:rPr>
              <a:t>varies by application; can be a property line, or alternate location of moving part</a:t>
            </a:r>
            <a:r>
              <a:rPr lang="en-US" dirty="0"/>
              <a:t>?</a:t>
            </a:r>
          </a:p>
          <a:p>
            <a:endParaRPr lang="en-US" dirty="0"/>
          </a:p>
          <a:p>
            <a:r>
              <a:rPr lang="en-US" dirty="0"/>
              <a:t>A) Phantom</a:t>
            </a:r>
          </a:p>
          <a:p>
            <a:r>
              <a:rPr lang="en-US" dirty="0"/>
              <a:t>B) Hidden</a:t>
            </a:r>
          </a:p>
          <a:p>
            <a:r>
              <a:rPr lang="en-US" dirty="0"/>
              <a:t>C) Solid</a:t>
            </a:r>
          </a:p>
          <a:p>
            <a:r>
              <a:rPr lang="en-US" dirty="0"/>
              <a:t>D) Centerline</a:t>
            </a:r>
          </a:p>
          <a:p>
            <a:r>
              <a:rPr lang="en-US" dirty="0"/>
              <a:t>E) Construction/Projection Line</a:t>
            </a:r>
          </a:p>
          <a:p>
            <a:endParaRPr lang="en-US" dirty="0"/>
          </a:p>
        </p:txBody>
      </p:sp>
    </p:spTree>
    <p:extLst>
      <p:ext uri="{BB962C8B-B14F-4D97-AF65-F5344CB8AC3E}">
        <p14:creationId xmlns:p14="http://schemas.microsoft.com/office/powerpoint/2010/main" val="37144869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DCD-0BEE-4A8B-9D9B-A3DEEF4D6E9E}"/>
              </a:ext>
            </a:extLst>
          </p:cNvPr>
          <p:cNvSpPr>
            <a:spLocks noGrp="1"/>
          </p:cNvSpPr>
          <p:nvPr>
            <p:ph type="title"/>
          </p:nvPr>
        </p:nvSpPr>
        <p:spPr>
          <a:xfrm>
            <a:off x="838200" y="365125"/>
            <a:ext cx="10515600" cy="1325563"/>
          </a:xfrm>
        </p:spPr>
        <p:txBody>
          <a:bodyPr>
            <a:normAutofit/>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39565A3D-28CE-42D8-8B62-67D34D7D9B5F}"/>
              </a:ext>
            </a:extLst>
          </p:cNvPr>
          <p:cNvSpPr>
            <a:spLocks noGrp="1"/>
          </p:cNvSpPr>
          <p:nvPr>
            <p:ph idx="1"/>
          </p:nvPr>
        </p:nvSpPr>
        <p:spPr/>
        <p:txBody>
          <a:bodyPr/>
          <a:lstStyle/>
          <a:p>
            <a:r>
              <a:rPr lang="en-US" dirty="0"/>
              <a:t>What line type </a:t>
            </a:r>
            <a:r>
              <a:rPr lang="en-US" dirty="0">
                <a:gradFill>
                  <a:gsLst>
                    <a:gs pos="34000">
                      <a:schemeClr val="tx1">
                        <a:lumMod val="93000"/>
                      </a:schemeClr>
                    </a:gs>
                    <a:gs pos="0">
                      <a:schemeClr val="bg1">
                        <a:lumMod val="25000"/>
                        <a:lumOff val="75000"/>
                      </a:schemeClr>
                    </a:gs>
                    <a:gs pos="100000">
                      <a:schemeClr val="tx1"/>
                    </a:gs>
                  </a:gsLst>
                  <a:lin ang="4800000" scaled="0"/>
                </a:gradFill>
              </a:rPr>
              <a:t>varies by application; can be a property line, or alternate location of moving part</a:t>
            </a:r>
            <a:r>
              <a:rPr lang="en-US" dirty="0"/>
              <a:t>?</a:t>
            </a:r>
          </a:p>
          <a:p>
            <a:endParaRPr lang="en-US" dirty="0"/>
          </a:p>
          <a:p>
            <a:r>
              <a:rPr lang="en-US" dirty="0">
                <a:solidFill>
                  <a:srgbClr val="FF0000"/>
                </a:solidFill>
                <a:highlight>
                  <a:srgbClr val="FFFF00"/>
                </a:highlight>
              </a:rPr>
              <a:t>A) Phantom</a:t>
            </a:r>
          </a:p>
          <a:p>
            <a:r>
              <a:rPr lang="en-US" dirty="0"/>
              <a:t>B) Hidden</a:t>
            </a:r>
          </a:p>
          <a:p>
            <a:r>
              <a:rPr lang="en-US" dirty="0"/>
              <a:t>C) Solid</a:t>
            </a:r>
          </a:p>
          <a:p>
            <a:r>
              <a:rPr lang="en-US" dirty="0"/>
              <a:t>D) Centerline</a:t>
            </a:r>
          </a:p>
          <a:p>
            <a:r>
              <a:rPr lang="en-US" dirty="0"/>
              <a:t>E) Construction/Projection Line</a:t>
            </a:r>
          </a:p>
          <a:p>
            <a:endParaRPr lang="en-US" dirty="0"/>
          </a:p>
        </p:txBody>
      </p:sp>
    </p:spTree>
    <p:extLst>
      <p:ext uri="{BB962C8B-B14F-4D97-AF65-F5344CB8AC3E}">
        <p14:creationId xmlns:p14="http://schemas.microsoft.com/office/powerpoint/2010/main" val="206599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DC65975-716B-458C-9BCB-C49A91F0D2C7}"/>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2838373" y="556591"/>
            <a:ext cx="6864644" cy="6077939"/>
          </a:xfrm>
        </p:spPr>
      </p:pic>
      <p:sp>
        <p:nvSpPr>
          <p:cNvPr id="10" name="TextBox 9">
            <a:extLst>
              <a:ext uri="{FF2B5EF4-FFF2-40B4-BE49-F238E27FC236}">
                <a16:creationId xmlns:a16="http://schemas.microsoft.com/office/drawing/2014/main" id="{D177B318-8C49-4B34-8431-5B6E7DAC651B}"/>
              </a:ext>
            </a:extLst>
          </p:cNvPr>
          <p:cNvSpPr txBox="1"/>
          <p:nvPr/>
        </p:nvSpPr>
        <p:spPr>
          <a:xfrm>
            <a:off x="3224592" y="810325"/>
            <a:ext cx="1606850" cy="461665"/>
          </a:xfrm>
          <a:prstGeom prst="rect">
            <a:avLst/>
          </a:prstGeom>
          <a:noFill/>
        </p:spPr>
        <p:txBody>
          <a:bodyPr wrap="none" rtlCol="0">
            <a:spAutoFit/>
          </a:bodyPr>
          <a:lstStyle/>
          <a:p>
            <a:r>
              <a:rPr lang="en-US" sz="2400" b="1" dirty="0">
                <a:solidFill>
                  <a:schemeClr val="bg1"/>
                </a:solidFill>
              </a:rPr>
              <a:t>TOP VIEW </a:t>
            </a:r>
          </a:p>
        </p:txBody>
      </p:sp>
      <p:sp>
        <p:nvSpPr>
          <p:cNvPr id="12" name="TextBox 11">
            <a:extLst>
              <a:ext uri="{FF2B5EF4-FFF2-40B4-BE49-F238E27FC236}">
                <a16:creationId xmlns:a16="http://schemas.microsoft.com/office/drawing/2014/main" id="{47DA8B54-892D-4EE5-A1D4-3093AE0B9E52}"/>
              </a:ext>
            </a:extLst>
          </p:cNvPr>
          <p:cNvSpPr txBox="1"/>
          <p:nvPr/>
        </p:nvSpPr>
        <p:spPr>
          <a:xfrm>
            <a:off x="3224592" y="4666708"/>
            <a:ext cx="2008691" cy="461665"/>
          </a:xfrm>
          <a:prstGeom prst="rect">
            <a:avLst/>
          </a:prstGeom>
          <a:noFill/>
        </p:spPr>
        <p:txBody>
          <a:bodyPr wrap="none" rtlCol="0">
            <a:spAutoFit/>
          </a:bodyPr>
          <a:lstStyle/>
          <a:p>
            <a:r>
              <a:rPr lang="en-US" sz="2400" b="1" dirty="0">
                <a:solidFill>
                  <a:schemeClr val="bg1"/>
                </a:solidFill>
              </a:rPr>
              <a:t>FRONT VIEW </a:t>
            </a:r>
          </a:p>
        </p:txBody>
      </p:sp>
      <p:sp>
        <p:nvSpPr>
          <p:cNvPr id="13" name="TextBox 12">
            <a:extLst>
              <a:ext uri="{FF2B5EF4-FFF2-40B4-BE49-F238E27FC236}">
                <a16:creationId xmlns:a16="http://schemas.microsoft.com/office/drawing/2014/main" id="{B9721BED-6A8A-409E-8206-C40745568DC9}"/>
              </a:ext>
            </a:extLst>
          </p:cNvPr>
          <p:cNvSpPr txBox="1"/>
          <p:nvPr/>
        </p:nvSpPr>
        <p:spPr>
          <a:xfrm>
            <a:off x="6270695" y="6382444"/>
            <a:ext cx="3477234" cy="246221"/>
          </a:xfrm>
          <a:prstGeom prst="rect">
            <a:avLst/>
          </a:prstGeom>
          <a:noFill/>
        </p:spPr>
        <p:txBody>
          <a:bodyPr wrap="none" rtlCol="0">
            <a:spAutoFit/>
          </a:bodyPr>
          <a:lstStyle/>
          <a:p>
            <a:r>
              <a:rPr lang="en-US" sz="1000" dirty="0">
                <a:solidFill>
                  <a:schemeClr val="bg1"/>
                </a:solidFill>
              </a:rPr>
              <a:t>Drawing from Up &amp; Running with AutoCAD, </a:t>
            </a:r>
            <a:r>
              <a:rPr lang="en-US" sz="1000" dirty="0" err="1">
                <a:solidFill>
                  <a:schemeClr val="bg1"/>
                </a:solidFill>
              </a:rPr>
              <a:t>Gindis</a:t>
            </a:r>
            <a:r>
              <a:rPr lang="en-US" sz="1000" dirty="0">
                <a:solidFill>
                  <a:schemeClr val="bg1"/>
                </a:solidFill>
              </a:rPr>
              <a:t> &amp; </a:t>
            </a:r>
            <a:r>
              <a:rPr lang="en-US" sz="1000" dirty="0" err="1">
                <a:solidFill>
                  <a:schemeClr val="bg1"/>
                </a:solidFill>
              </a:rPr>
              <a:t>Kaebisch</a:t>
            </a:r>
            <a:endParaRPr lang="en-US" sz="1000" dirty="0">
              <a:solidFill>
                <a:schemeClr val="bg1"/>
              </a:solidFill>
            </a:endParaRPr>
          </a:p>
        </p:txBody>
      </p:sp>
      <p:sp>
        <p:nvSpPr>
          <p:cNvPr id="6" name="TextBox 5">
            <a:extLst>
              <a:ext uri="{FF2B5EF4-FFF2-40B4-BE49-F238E27FC236}">
                <a16:creationId xmlns:a16="http://schemas.microsoft.com/office/drawing/2014/main" id="{E278CCE5-46E8-477D-94EE-7FF6A1B9DE79}"/>
              </a:ext>
            </a:extLst>
          </p:cNvPr>
          <p:cNvSpPr txBox="1"/>
          <p:nvPr/>
        </p:nvSpPr>
        <p:spPr>
          <a:xfrm>
            <a:off x="4515598" y="204893"/>
            <a:ext cx="2933816" cy="400110"/>
          </a:xfrm>
          <a:prstGeom prst="rect">
            <a:avLst/>
          </a:prstGeom>
          <a:noFill/>
        </p:spPr>
        <p:txBody>
          <a:bodyPr wrap="none" rtlCol="0">
            <a:spAutoFit/>
          </a:bodyPr>
          <a:lstStyle/>
          <a:p>
            <a:r>
              <a:rPr lang="en-US" sz="2000" b="1" dirty="0"/>
              <a:t>MECHANICAL EXAMPLE</a:t>
            </a:r>
          </a:p>
        </p:txBody>
      </p:sp>
    </p:spTree>
    <p:extLst>
      <p:ext uri="{BB962C8B-B14F-4D97-AF65-F5344CB8AC3E}">
        <p14:creationId xmlns:p14="http://schemas.microsoft.com/office/powerpoint/2010/main" val="537191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DC65975-716B-458C-9BCB-C49A91F0D2C7}"/>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2649071" y="605118"/>
            <a:ext cx="7341638" cy="5659359"/>
          </a:xfrm>
        </p:spPr>
      </p:pic>
      <p:sp>
        <p:nvSpPr>
          <p:cNvPr id="10" name="TextBox 9">
            <a:extLst>
              <a:ext uri="{FF2B5EF4-FFF2-40B4-BE49-F238E27FC236}">
                <a16:creationId xmlns:a16="http://schemas.microsoft.com/office/drawing/2014/main" id="{D177B318-8C49-4B34-8431-5B6E7DAC651B}"/>
              </a:ext>
            </a:extLst>
          </p:cNvPr>
          <p:cNvSpPr txBox="1"/>
          <p:nvPr/>
        </p:nvSpPr>
        <p:spPr>
          <a:xfrm>
            <a:off x="3224592" y="810325"/>
            <a:ext cx="1606850" cy="461665"/>
          </a:xfrm>
          <a:prstGeom prst="rect">
            <a:avLst/>
          </a:prstGeom>
          <a:noFill/>
        </p:spPr>
        <p:txBody>
          <a:bodyPr wrap="none" rtlCol="0">
            <a:spAutoFit/>
          </a:bodyPr>
          <a:lstStyle/>
          <a:p>
            <a:r>
              <a:rPr lang="en-US" sz="2400" b="1" dirty="0">
                <a:solidFill>
                  <a:schemeClr val="bg1"/>
                </a:solidFill>
              </a:rPr>
              <a:t>TOP VIEW </a:t>
            </a:r>
          </a:p>
        </p:txBody>
      </p:sp>
      <p:sp>
        <p:nvSpPr>
          <p:cNvPr id="12" name="TextBox 11">
            <a:extLst>
              <a:ext uri="{FF2B5EF4-FFF2-40B4-BE49-F238E27FC236}">
                <a16:creationId xmlns:a16="http://schemas.microsoft.com/office/drawing/2014/main" id="{47DA8B54-892D-4EE5-A1D4-3093AE0B9E52}"/>
              </a:ext>
            </a:extLst>
          </p:cNvPr>
          <p:cNvSpPr txBox="1"/>
          <p:nvPr/>
        </p:nvSpPr>
        <p:spPr>
          <a:xfrm>
            <a:off x="3224592" y="4249849"/>
            <a:ext cx="2008691" cy="461665"/>
          </a:xfrm>
          <a:prstGeom prst="rect">
            <a:avLst/>
          </a:prstGeom>
          <a:noFill/>
        </p:spPr>
        <p:txBody>
          <a:bodyPr wrap="none" rtlCol="0">
            <a:spAutoFit/>
          </a:bodyPr>
          <a:lstStyle/>
          <a:p>
            <a:r>
              <a:rPr lang="en-US" sz="2400" b="1" dirty="0">
                <a:solidFill>
                  <a:schemeClr val="bg1"/>
                </a:solidFill>
              </a:rPr>
              <a:t>FRONT VIEW </a:t>
            </a:r>
          </a:p>
        </p:txBody>
      </p:sp>
      <p:sp>
        <p:nvSpPr>
          <p:cNvPr id="13" name="TextBox 12">
            <a:extLst>
              <a:ext uri="{FF2B5EF4-FFF2-40B4-BE49-F238E27FC236}">
                <a16:creationId xmlns:a16="http://schemas.microsoft.com/office/drawing/2014/main" id="{B9721BED-6A8A-409E-8206-C40745568DC9}"/>
              </a:ext>
            </a:extLst>
          </p:cNvPr>
          <p:cNvSpPr txBox="1"/>
          <p:nvPr/>
        </p:nvSpPr>
        <p:spPr>
          <a:xfrm>
            <a:off x="6513475" y="6006661"/>
            <a:ext cx="3477234" cy="246221"/>
          </a:xfrm>
          <a:prstGeom prst="rect">
            <a:avLst/>
          </a:prstGeom>
          <a:noFill/>
        </p:spPr>
        <p:txBody>
          <a:bodyPr wrap="none" rtlCol="0">
            <a:spAutoFit/>
          </a:bodyPr>
          <a:lstStyle/>
          <a:p>
            <a:r>
              <a:rPr lang="en-US" sz="1000" dirty="0">
                <a:solidFill>
                  <a:schemeClr val="bg1"/>
                </a:solidFill>
              </a:rPr>
              <a:t>Drawing from Up &amp; Running with AutoCAD, </a:t>
            </a:r>
            <a:r>
              <a:rPr lang="en-US" sz="1000" dirty="0" err="1">
                <a:solidFill>
                  <a:schemeClr val="bg1"/>
                </a:solidFill>
              </a:rPr>
              <a:t>Gindis</a:t>
            </a:r>
            <a:r>
              <a:rPr lang="en-US" sz="1000" dirty="0">
                <a:solidFill>
                  <a:schemeClr val="bg1"/>
                </a:solidFill>
              </a:rPr>
              <a:t> &amp; </a:t>
            </a:r>
            <a:r>
              <a:rPr lang="en-US" sz="1000" dirty="0" err="1">
                <a:solidFill>
                  <a:schemeClr val="bg1"/>
                </a:solidFill>
              </a:rPr>
              <a:t>Kaebisch</a:t>
            </a:r>
            <a:endParaRPr lang="en-US" sz="1000" dirty="0">
              <a:solidFill>
                <a:schemeClr val="bg1"/>
              </a:solidFill>
            </a:endParaRPr>
          </a:p>
        </p:txBody>
      </p:sp>
    </p:spTree>
    <p:extLst>
      <p:ext uri="{BB962C8B-B14F-4D97-AF65-F5344CB8AC3E}">
        <p14:creationId xmlns:p14="http://schemas.microsoft.com/office/powerpoint/2010/main" val="1812064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3" name="Content Placeholder 2" descr="A drawing of a rectangular object&#10;&#10;Description automatically generated">
            <a:extLst>
              <a:ext uri="{FF2B5EF4-FFF2-40B4-BE49-F238E27FC236}">
                <a16:creationId xmlns:a16="http://schemas.microsoft.com/office/drawing/2014/main" id="{AB6A7C90-3CDC-4C2A-9974-48F2353DEE20}"/>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563916" y="641725"/>
            <a:ext cx="9064168" cy="5800281"/>
          </a:xfrm>
        </p:spPr>
      </p:pic>
    </p:spTree>
    <p:extLst>
      <p:ext uri="{BB962C8B-B14F-4D97-AF65-F5344CB8AC3E}">
        <p14:creationId xmlns:p14="http://schemas.microsoft.com/office/powerpoint/2010/main" val="1437917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7012914-7E9D-4AA8-8701-49FD8BED94D4}"/>
              </a:ext>
            </a:extLst>
          </p:cNvPr>
          <p:cNvPicPr>
            <a:picLocks noGrp="1" noChangeAspect="1"/>
          </p:cNvPicPr>
          <p:nvPr>
            <p:ph idx="1"/>
          </p:nvPr>
        </p:nvPicPr>
        <p:blipFill>
          <a:blip r:embed="rId4">
            <a:extLst>
              <a:ext uri="{28A0092B-C50C-407E-A947-70E740481C1C}">
                <a14:useLocalDpi xmlns:a14="http://schemas.microsoft.com/office/drawing/2010/main" val="0"/>
              </a:ext>
            </a:extLst>
          </a:blip>
          <a:srcRect/>
          <a:stretch/>
        </p:blipFill>
        <p:spPr>
          <a:xfrm>
            <a:off x="2514600" y="779930"/>
            <a:ext cx="7044031" cy="5404730"/>
          </a:xfrm>
          <a:prstGeom prst="rect">
            <a:avLst/>
          </a:prstGeom>
          <a:ln w="190500" cap="flat" cmpd="thinThick">
            <a:solidFill>
              <a:srgbClr val="FFFFFF"/>
            </a:solidFill>
            <a:prstDash val="solid"/>
            <a:round/>
          </a:ln>
        </p:spPr>
      </p:pic>
      <p:sp>
        <p:nvSpPr>
          <p:cNvPr id="2" name="TextBox 1">
            <a:extLst>
              <a:ext uri="{FF2B5EF4-FFF2-40B4-BE49-F238E27FC236}">
                <a16:creationId xmlns:a16="http://schemas.microsoft.com/office/drawing/2014/main" id="{67FEB63C-E42A-4685-BCAC-24C2F91D462B}"/>
              </a:ext>
            </a:extLst>
          </p:cNvPr>
          <p:cNvSpPr txBox="1"/>
          <p:nvPr/>
        </p:nvSpPr>
        <p:spPr>
          <a:xfrm>
            <a:off x="4515598" y="238539"/>
            <a:ext cx="2862900" cy="400110"/>
          </a:xfrm>
          <a:prstGeom prst="rect">
            <a:avLst/>
          </a:prstGeom>
          <a:noFill/>
        </p:spPr>
        <p:txBody>
          <a:bodyPr wrap="none" rtlCol="0">
            <a:spAutoFit/>
          </a:bodyPr>
          <a:lstStyle/>
          <a:p>
            <a:r>
              <a:rPr lang="en-US" sz="2000" b="1" dirty="0"/>
              <a:t>FLOOR PLAN EXAMPLE</a:t>
            </a:r>
          </a:p>
        </p:txBody>
      </p:sp>
    </p:spTree>
    <p:extLst>
      <p:ext uri="{BB962C8B-B14F-4D97-AF65-F5344CB8AC3E}">
        <p14:creationId xmlns:p14="http://schemas.microsoft.com/office/powerpoint/2010/main" val="3580683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DCE5A20-5817-4A6F-92E0-F5FCEACD4EC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05758" y="201706"/>
            <a:ext cx="8080967" cy="3028950"/>
          </a:xfrm>
        </p:spPr>
      </p:pic>
      <p:pic>
        <p:nvPicPr>
          <p:cNvPr id="7" name="Picture 6">
            <a:extLst>
              <a:ext uri="{FF2B5EF4-FFF2-40B4-BE49-F238E27FC236}">
                <a16:creationId xmlns:a16="http://schemas.microsoft.com/office/drawing/2014/main" id="{33DE9BB0-E94B-468D-AB10-68320ABBA52D}"/>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536576" y="3334871"/>
            <a:ext cx="8311576" cy="3372467"/>
          </a:xfrm>
          <a:prstGeom prst="rect">
            <a:avLst/>
          </a:prstGeom>
        </p:spPr>
      </p:pic>
      <p:sp>
        <p:nvSpPr>
          <p:cNvPr id="9" name="TextBox 8">
            <a:extLst>
              <a:ext uri="{FF2B5EF4-FFF2-40B4-BE49-F238E27FC236}">
                <a16:creationId xmlns:a16="http://schemas.microsoft.com/office/drawing/2014/main" id="{2649F987-78D2-4CB9-A960-F5724B679341}"/>
              </a:ext>
            </a:extLst>
          </p:cNvPr>
          <p:cNvSpPr txBox="1"/>
          <p:nvPr/>
        </p:nvSpPr>
        <p:spPr>
          <a:xfrm>
            <a:off x="9128944" y="1008295"/>
            <a:ext cx="2435527" cy="707886"/>
          </a:xfrm>
          <a:prstGeom prst="rect">
            <a:avLst/>
          </a:prstGeom>
          <a:noFill/>
        </p:spPr>
        <p:txBody>
          <a:bodyPr wrap="square" rtlCol="0">
            <a:spAutoFit/>
          </a:bodyPr>
          <a:lstStyle/>
          <a:p>
            <a:pPr algn="ctr"/>
            <a:r>
              <a:rPr lang="en-US" sz="2000" b="1" dirty="0"/>
              <a:t>HOUSE ELEVATION EXAMPLE</a:t>
            </a:r>
          </a:p>
        </p:txBody>
      </p:sp>
      <p:sp>
        <p:nvSpPr>
          <p:cNvPr id="2" name="TextBox 1">
            <a:extLst>
              <a:ext uri="{FF2B5EF4-FFF2-40B4-BE49-F238E27FC236}">
                <a16:creationId xmlns:a16="http://schemas.microsoft.com/office/drawing/2014/main" id="{743AAA48-CBEF-47E5-8468-CF5B58207526}"/>
              </a:ext>
            </a:extLst>
          </p:cNvPr>
          <p:cNvSpPr txBox="1"/>
          <p:nvPr/>
        </p:nvSpPr>
        <p:spPr>
          <a:xfrm>
            <a:off x="5380165" y="2775830"/>
            <a:ext cx="2259106" cy="369332"/>
          </a:xfrm>
          <a:prstGeom prst="rect">
            <a:avLst/>
          </a:prstGeom>
          <a:noFill/>
        </p:spPr>
        <p:txBody>
          <a:bodyPr wrap="square" rtlCol="0">
            <a:spAutoFit/>
          </a:bodyPr>
          <a:lstStyle/>
          <a:p>
            <a:r>
              <a:rPr lang="en-US" b="1" dirty="0">
                <a:solidFill>
                  <a:schemeClr val="bg1"/>
                </a:solidFill>
              </a:rPr>
              <a:t>FRONT ELEVATION</a:t>
            </a:r>
          </a:p>
        </p:txBody>
      </p:sp>
      <p:sp>
        <p:nvSpPr>
          <p:cNvPr id="6" name="TextBox 5">
            <a:extLst>
              <a:ext uri="{FF2B5EF4-FFF2-40B4-BE49-F238E27FC236}">
                <a16:creationId xmlns:a16="http://schemas.microsoft.com/office/drawing/2014/main" id="{E0222F09-B9FA-4D41-9B52-C5287C182D1E}"/>
              </a:ext>
            </a:extLst>
          </p:cNvPr>
          <p:cNvSpPr txBox="1"/>
          <p:nvPr/>
        </p:nvSpPr>
        <p:spPr>
          <a:xfrm>
            <a:off x="1399835" y="2774380"/>
            <a:ext cx="2259106" cy="369332"/>
          </a:xfrm>
          <a:prstGeom prst="rect">
            <a:avLst/>
          </a:prstGeom>
          <a:noFill/>
        </p:spPr>
        <p:txBody>
          <a:bodyPr wrap="square" rtlCol="0">
            <a:spAutoFit/>
          </a:bodyPr>
          <a:lstStyle/>
          <a:p>
            <a:r>
              <a:rPr lang="en-US" b="1" dirty="0">
                <a:solidFill>
                  <a:schemeClr val="bg1"/>
                </a:solidFill>
              </a:rPr>
              <a:t>SIDE ELEVATION</a:t>
            </a:r>
          </a:p>
        </p:txBody>
      </p:sp>
      <p:sp>
        <p:nvSpPr>
          <p:cNvPr id="8" name="TextBox 7">
            <a:extLst>
              <a:ext uri="{FF2B5EF4-FFF2-40B4-BE49-F238E27FC236}">
                <a16:creationId xmlns:a16="http://schemas.microsoft.com/office/drawing/2014/main" id="{E62D9D0C-5BBB-406B-819C-ABE8D42E3CA4}"/>
              </a:ext>
            </a:extLst>
          </p:cNvPr>
          <p:cNvSpPr txBox="1"/>
          <p:nvPr/>
        </p:nvSpPr>
        <p:spPr>
          <a:xfrm>
            <a:off x="4205270" y="6189933"/>
            <a:ext cx="2259106" cy="369332"/>
          </a:xfrm>
          <a:prstGeom prst="rect">
            <a:avLst/>
          </a:prstGeom>
          <a:noFill/>
        </p:spPr>
        <p:txBody>
          <a:bodyPr wrap="square" rtlCol="0">
            <a:spAutoFit/>
          </a:bodyPr>
          <a:lstStyle/>
          <a:p>
            <a:r>
              <a:rPr lang="en-US" b="1" dirty="0">
                <a:solidFill>
                  <a:schemeClr val="bg1"/>
                </a:solidFill>
              </a:rPr>
              <a:t>SIDE ELEVATION</a:t>
            </a:r>
          </a:p>
        </p:txBody>
      </p:sp>
      <p:sp>
        <p:nvSpPr>
          <p:cNvPr id="10" name="TextBox 9">
            <a:extLst>
              <a:ext uri="{FF2B5EF4-FFF2-40B4-BE49-F238E27FC236}">
                <a16:creationId xmlns:a16="http://schemas.microsoft.com/office/drawing/2014/main" id="{592D2694-5504-4DF3-9049-106FBF0B3B3B}"/>
              </a:ext>
            </a:extLst>
          </p:cNvPr>
          <p:cNvSpPr txBox="1"/>
          <p:nvPr/>
        </p:nvSpPr>
        <p:spPr>
          <a:xfrm>
            <a:off x="8790718" y="6173586"/>
            <a:ext cx="2259106" cy="369332"/>
          </a:xfrm>
          <a:prstGeom prst="rect">
            <a:avLst/>
          </a:prstGeom>
          <a:noFill/>
        </p:spPr>
        <p:txBody>
          <a:bodyPr wrap="square" rtlCol="0">
            <a:spAutoFit/>
          </a:bodyPr>
          <a:lstStyle/>
          <a:p>
            <a:r>
              <a:rPr lang="en-US" b="1" dirty="0">
                <a:solidFill>
                  <a:schemeClr val="bg1"/>
                </a:solidFill>
              </a:rPr>
              <a:t>BACK ELEVATION</a:t>
            </a:r>
          </a:p>
        </p:txBody>
      </p:sp>
    </p:spTree>
    <p:extLst>
      <p:ext uri="{BB962C8B-B14F-4D97-AF65-F5344CB8AC3E}">
        <p14:creationId xmlns:p14="http://schemas.microsoft.com/office/powerpoint/2010/main" val="2714087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7012914-7E9D-4AA8-8701-49FD8BED94D4}"/>
              </a:ext>
            </a:extLst>
          </p:cNvPr>
          <p:cNvPicPr>
            <a:picLocks noGrp="1" noChangeAspect="1"/>
          </p:cNvPicPr>
          <p:nvPr>
            <p:ph idx="1"/>
          </p:nvPr>
        </p:nvPicPr>
        <p:blipFill>
          <a:blip r:embed="rId4">
            <a:extLst>
              <a:ext uri="{28A0092B-C50C-407E-A947-70E740481C1C}">
                <a14:useLocalDpi xmlns:a14="http://schemas.microsoft.com/office/drawing/2010/main" val="0"/>
              </a:ext>
            </a:extLst>
          </a:blip>
          <a:srcRect/>
          <a:stretch/>
        </p:blipFill>
        <p:spPr>
          <a:xfrm>
            <a:off x="1033671" y="327534"/>
            <a:ext cx="5844208" cy="6202932"/>
          </a:xfrm>
          <a:prstGeom prst="rect">
            <a:avLst/>
          </a:prstGeom>
          <a:ln w="190500" cap="flat" cmpd="thinThick">
            <a:solidFill>
              <a:srgbClr val="FFFFFF"/>
            </a:solidFill>
            <a:prstDash val="solid"/>
            <a:round/>
          </a:ln>
        </p:spPr>
      </p:pic>
      <p:sp>
        <p:nvSpPr>
          <p:cNvPr id="2" name="TextBox 1">
            <a:extLst>
              <a:ext uri="{FF2B5EF4-FFF2-40B4-BE49-F238E27FC236}">
                <a16:creationId xmlns:a16="http://schemas.microsoft.com/office/drawing/2014/main" id="{67FEB63C-E42A-4685-BCAC-24C2F91D462B}"/>
              </a:ext>
            </a:extLst>
          </p:cNvPr>
          <p:cNvSpPr txBox="1"/>
          <p:nvPr/>
        </p:nvSpPr>
        <p:spPr>
          <a:xfrm>
            <a:off x="7593699" y="3228945"/>
            <a:ext cx="3114058" cy="400110"/>
          </a:xfrm>
          <a:prstGeom prst="rect">
            <a:avLst/>
          </a:prstGeom>
          <a:noFill/>
        </p:spPr>
        <p:txBody>
          <a:bodyPr wrap="none" rtlCol="0">
            <a:spAutoFit/>
          </a:bodyPr>
          <a:lstStyle/>
          <a:p>
            <a:r>
              <a:rPr lang="en-US" sz="2000" b="1" dirty="0"/>
              <a:t>WALL SECTION EXAMPLE</a:t>
            </a:r>
          </a:p>
        </p:txBody>
      </p:sp>
      <p:sp>
        <p:nvSpPr>
          <p:cNvPr id="3" name="TextBox 2">
            <a:extLst>
              <a:ext uri="{FF2B5EF4-FFF2-40B4-BE49-F238E27FC236}">
                <a16:creationId xmlns:a16="http://schemas.microsoft.com/office/drawing/2014/main" id="{62FE003D-8FF4-4F69-B074-21EA7F5815DF}"/>
              </a:ext>
            </a:extLst>
          </p:cNvPr>
          <p:cNvSpPr txBox="1"/>
          <p:nvPr/>
        </p:nvSpPr>
        <p:spPr>
          <a:xfrm>
            <a:off x="3426293" y="6299634"/>
            <a:ext cx="3451586" cy="230832"/>
          </a:xfrm>
          <a:prstGeom prst="rect">
            <a:avLst/>
          </a:prstGeom>
          <a:noFill/>
        </p:spPr>
        <p:txBody>
          <a:bodyPr wrap="none" rtlCol="0">
            <a:spAutoFit/>
          </a:bodyPr>
          <a:lstStyle/>
          <a:p>
            <a:pPr defTabSz="914400">
              <a:lnSpc>
                <a:spcPct val="90000"/>
              </a:lnSpc>
              <a:spcBef>
                <a:spcPct val="0"/>
              </a:spcBef>
              <a:spcAft>
                <a:spcPts val="600"/>
              </a:spcAft>
            </a:pPr>
            <a:r>
              <a:rPr lang="en-US" sz="1000" dirty="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rPr>
              <a:t>Drawing from Up &amp; Running with </a:t>
            </a:r>
            <a:r>
              <a:rPr lang="en-US" sz="1000" dirty="0" err="1">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rPr>
              <a:t>AutoCAD,Gindis</a:t>
            </a:r>
            <a:r>
              <a:rPr lang="en-US" sz="1000" dirty="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rPr>
              <a:t> &amp; </a:t>
            </a:r>
            <a:r>
              <a:rPr lang="en-US" sz="1000" dirty="0" err="1">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rPr>
              <a:t>Kaebisch</a:t>
            </a:r>
            <a:endParaRPr lang="en-US" sz="1000" dirty="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endParaRPr>
          </a:p>
        </p:txBody>
      </p:sp>
    </p:spTree>
    <p:extLst>
      <p:ext uri="{BB962C8B-B14F-4D97-AF65-F5344CB8AC3E}">
        <p14:creationId xmlns:p14="http://schemas.microsoft.com/office/powerpoint/2010/main" val="1350558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4">
            <a:extLst>
              <a:ext uri="{FF2B5EF4-FFF2-40B4-BE49-F238E27FC236}">
                <a16:creationId xmlns:a16="http://schemas.microsoft.com/office/drawing/2014/main" id="{42AFAD74-0A24-4592-8214-B6D46A03AF1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6929" y="365125"/>
            <a:ext cx="6064801" cy="3925818"/>
          </a:xfrm>
          <a:prstGeom prst="rect">
            <a:avLst/>
          </a:prstGeom>
        </p:spPr>
      </p:pic>
      <p:pic>
        <p:nvPicPr>
          <p:cNvPr id="5" name="Content Placeholder 4">
            <a:extLst>
              <a:ext uri="{FF2B5EF4-FFF2-40B4-BE49-F238E27FC236}">
                <a16:creationId xmlns:a16="http://schemas.microsoft.com/office/drawing/2014/main" id="{BFD8CE97-FCC5-49B2-B7D7-E48D8E3629F9}"/>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688772" y="2835965"/>
            <a:ext cx="6102663" cy="3656910"/>
          </a:xfrm>
        </p:spPr>
      </p:pic>
    </p:spTree>
    <p:extLst>
      <p:ext uri="{BB962C8B-B14F-4D97-AF65-F5344CB8AC3E}">
        <p14:creationId xmlns:p14="http://schemas.microsoft.com/office/powerpoint/2010/main" val="792266747"/>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839</TotalTime>
  <Words>1339</Words>
  <Application>Microsoft Office PowerPoint</Application>
  <PresentationFormat>Widescreen</PresentationFormat>
  <Paragraphs>175</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Corbel</vt:lpstr>
      <vt:lpstr>Depth</vt:lpstr>
      <vt:lpstr>Line Types</vt:lpstr>
      <vt:lpstr> What are Line Types? Different types of lines are used to convey information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Review</vt:lpstr>
      <vt:lpstr>Review</vt:lpstr>
      <vt:lpstr>Review</vt:lpstr>
      <vt:lpstr>Review</vt:lpstr>
      <vt:lpstr>Review</vt:lpstr>
      <vt:lpstr>Review</vt:lpstr>
      <vt:lpstr>Review</vt:lpstr>
      <vt:lpstr>Review</vt:lpstr>
      <vt:lpstr>Review</vt:lpstr>
      <vt:lpstr>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Line Types</dc:title>
  <dc:creator>Bulger, Erin L</dc:creator>
  <cp:lastModifiedBy>Bulger, Erin L</cp:lastModifiedBy>
  <cp:revision>34</cp:revision>
  <dcterms:created xsi:type="dcterms:W3CDTF">2024-08-15T13:40:28Z</dcterms:created>
  <dcterms:modified xsi:type="dcterms:W3CDTF">2024-08-30T18:42:45Z</dcterms:modified>
</cp:coreProperties>
</file>